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0"/>
  </p:notesMasterIdLst>
  <p:sldIdLst>
    <p:sldId id="1951" r:id="rId3"/>
    <p:sldId id="2034" r:id="rId4"/>
    <p:sldId id="2032" r:id="rId5"/>
    <p:sldId id="2033" r:id="rId6"/>
    <p:sldId id="1980" r:id="rId7"/>
    <p:sldId id="1976" r:id="rId8"/>
    <p:sldId id="1969" r:id="rId9"/>
    <p:sldId id="1974" r:id="rId10"/>
    <p:sldId id="2005" r:id="rId11"/>
    <p:sldId id="2006" r:id="rId12"/>
    <p:sldId id="2007" r:id="rId13"/>
    <p:sldId id="2008" r:id="rId14"/>
    <p:sldId id="2009" r:id="rId15"/>
    <p:sldId id="2010" r:id="rId16"/>
    <p:sldId id="2011" r:id="rId17"/>
    <p:sldId id="2012" r:id="rId18"/>
    <p:sldId id="2013" r:id="rId19"/>
    <p:sldId id="2014" r:id="rId20"/>
    <p:sldId id="2015" r:id="rId21"/>
    <p:sldId id="2016" r:id="rId22"/>
    <p:sldId id="2017" r:id="rId23"/>
    <p:sldId id="2018" r:id="rId24"/>
    <p:sldId id="2019" r:id="rId25"/>
    <p:sldId id="2020" r:id="rId26"/>
    <p:sldId id="2022" r:id="rId27"/>
    <p:sldId id="2023" r:id="rId28"/>
    <p:sldId id="2024" r:id="rId29"/>
    <p:sldId id="2025" r:id="rId30"/>
    <p:sldId id="2035" r:id="rId31"/>
    <p:sldId id="2002" r:id="rId32"/>
    <p:sldId id="2026" r:id="rId33"/>
    <p:sldId id="2029" r:id="rId34"/>
    <p:sldId id="2030" r:id="rId35"/>
    <p:sldId id="2031" r:id="rId36"/>
    <p:sldId id="1986" r:id="rId37"/>
    <p:sldId id="1948" r:id="rId38"/>
    <p:sldId id="189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BD4FF"/>
    <a:srgbClr val="8A0000"/>
    <a:srgbClr val="960000"/>
    <a:srgbClr val="33CAFF"/>
    <a:srgbClr val="F1EC20"/>
    <a:srgbClr val="3BCCFF"/>
    <a:srgbClr val="FFF3E5"/>
    <a:srgbClr val="FFEB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032" autoAdjust="0"/>
    <p:restoredTop sz="86424" autoAdjust="0"/>
  </p:normalViewPr>
  <p:slideViewPr>
    <p:cSldViewPr>
      <p:cViewPr varScale="1">
        <p:scale>
          <a:sx n="97" d="100"/>
          <a:sy n="97" d="100"/>
        </p:scale>
        <p:origin x="-1309"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1/23/2023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384566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99860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5118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042103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04483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105384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762759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770764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817377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304054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7572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80603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156577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157828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83019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689128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80429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100197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36769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009532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79351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11517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5617824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456799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3141799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37</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75148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82428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36390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49471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79451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775609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1/23/2023</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1/23/2023</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1/23/2023</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1/23/2023</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1/23/2023</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1/23/2023</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1/23/2023</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1/23/2023</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1/23/2023</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1/23/2023</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1/23/2023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1/23/2023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1/23/2023</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1/23/2023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1/23/2023</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1/23/2023</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1/23/2023</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1/23/2023</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1/23/2023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1/23/2023</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8" name="Rectangle 7"/>
          <p:cNvSpPr/>
          <p:nvPr/>
        </p:nvSpPr>
        <p:spPr>
          <a:xfrm>
            <a:off x="457200" y="4801490"/>
            <a:ext cx="8534400" cy="1323439"/>
          </a:xfrm>
          <a:prstGeom prst="rect">
            <a:avLst/>
          </a:prstGeom>
        </p:spPr>
        <p:txBody>
          <a:bodyPr wrap="square">
            <a:spAutoFit/>
          </a:bodyPr>
          <a:lstStyle/>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Week  42  </a:t>
            </a:r>
          </a:p>
          <a:p>
            <a:pPr algn="ct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25 January 2023</a:t>
            </a:r>
            <a:endPar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endParaRPr>
          </a:p>
        </p:txBody>
      </p:sp>
      <p:sp>
        <p:nvSpPr>
          <p:cNvPr id="5" name="Rectangle 4"/>
          <p:cNvSpPr/>
          <p:nvPr/>
        </p:nvSpPr>
        <p:spPr>
          <a:xfrm>
            <a:off x="268941" y="914400"/>
            <a:ext cx="8839200" cy="1600438"/>
          </a:xfrm>
          <a:prstGeom prst="rect">
            <a:avLst/>
          </a:prstGeom>
          <a:effectLst>
            <a:innerShdw blurRad="63500" dist="63500" dir="13500000">
              <a:schemeClr val="bg1">
                <a:alpha val="50000"/>
              </a:schemeClr>
            </a:innerShdw>
          </a:effectLst>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0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Crowning Christ as Lord of All</a:t>
            </a:r>
          </a:p>
          <a:p>
            <a:pPr algn="ctr"/>
            <a:r>
              <a:rPr lang="en-US" sz="4400" b="1" dirty="0" smtClean="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1:15 – 23</a:t>
            </a:r>
          </a:p>
        </p:txBody>
      </p:sp>
      <p:sp>
        <p:nvSpPr>
          <p:cNvPr id="9" name="TextBox 8"/>
          <p:cNvSpPr txBox="1"/>
          <p:nvPr/>
        </p:nvSpPr>
        <p:spPr>
          <a:xfrm>
            <a:off x="3657600" y="2634972"/>
            <a:ext cx="1295400" cy="369332"/>
          </a:xfrm>
          <a:prstGeom prst="rect">
            <a:avLst/>
          </a:prstGeom>
          <a:solidFill>
            <a:schemeClr val="accent1">
              <a:lumMod val="40000"/>
              <a:lumOff val="60000"/>
            </a:schemeClr>
          </a:solidFill>
        </p:spPr>
        <p:txBody>
          <a:bodyPr wrap="square" rtlCol="0">
            <a:spAutoFit/>
          </a:bodyPr>
          <a:lstStyle/>
          <a:p>
            <a:endParaRPr lang="en-US" dirty="0"/>
          </a:p>
        </p:txBody>
      </p:sp>
      <p:sp>
        <p:nvSpPr>
          <p:cNvPr id="6" name="TextBox 5"/>
          <p:cNvSpPr txBox="1"/>
          <p:nvPr/>
        </p:nvSpPr>
        <p:spPr>
          <a:xfrm>
            <a:off x="1600200" y="4343400"/>
            <a:ext cx="6248400" cy="461665"/>
          </a:xfrm>
          <a:prstGeom prst="rect">
            <a:avLst/>
          </a:prstGeom>
          <a:noFill/>
        </p:spPr>
        <p:txBody>
          <a:bodyPr wrap="square" rtlCol="0">
            <a:spAutoFit/>
          </a:bodyPr>
          <a:lstStyle/>
          <a:p>
            <a:pPr algn="ctr"/>
            <a:r>
              <a:rPr lang="en-US" sz="2400" dirty="0" smtClean="0">
                <a:solidFill>
                  <a:srgbClr val="FFFF00"/>
                </a:solidFill>
                <a:effectLst>
                  <a:outerShdw blurRad="38100" dist="38100" dir="2700000" algn="tl">
                    <a:srgbClr val="000000">
                      <a:alpha val="43137"/>
                    </a:srgbClr>
                  </a:outerShdw>
                </a:effectLst>
                <a:latin typeface="Arial Rounded MT Bold" panose="020F0704030504030204" pitchFamily="34" charset="0"/>
              </a:rPr>
              <a:t>The Sufficiency of Jesus </a:t>
            </a:r>
            <a:r>
              <a:rPr lang="en-US" sz="2400" dirty="0">
                <a:solidFill>
                  <a:srgbClr val="FFFF00"/>
                </a:solidFill>
                <a:effectLst>
                  <a:outerShdw blurRad="38100" dist="38100" dir="2700000" algn="tl">
                    <a:srgbClr val="000000">
                      <a:alpha val="43137"/>
                    </a:srgbClr>
                  </a:outerShdw>
                </a:effectLst>
                <a:latin typeface="Arial Rounded MT Bold" panose="020F0704030504030204" pitchFamily="34" charset="0"/>
              </a:rPr>
              <a:t>Christ </a:t>
            </a:r>
          </a:p>
        </p:txBody>
      </p:sp>
    </p:spTree>
    <p:extLst>
      <p:ext uri="{BB962C8B-B14F-4D97-AF65-F5344CB8AC3E}">
        <p14:creationId xmlns:p14="http://schemas.microsoft.com/office/powerpoint/2010/main" xmlns="" val="4015015401"/>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09550" y="114782"/>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09550" y="1029182"/>
            <a:ext cx="8782050" cy="5863144"/>
          </a:xfrm>
          <a:prstGeom prst="rect">
            <a:avLst/>
          </a:prstGeom>
          <a:noFill/>
          <a:effectLst/>
        </p:spPr>
        <p:txBody>
          <a:bodyPr wrap="square" rtlCol="0">
            <a:spAutoFit/>
          </a:bodyPr>
          <a:lstStyle/>
          <a:p>
            <a:pPr>
              <a:spcBef>
                <a:spcPts val="600"/>
              </a:spcBef>
              <a:spcAft>
                <a:spcPts val="600"/>
              </a:spcAft>
            </a:pPr>
            <a:r>
              <a:rPr lang="en-US" sz="2300" b="1" dirty="0" smtClean="0">
                <a:latin typeface="Cambria" pitchFamily="18" charset="0"/>
              </a:rPr>
              <a:t>The corresponding term “</a:t>
            </a:r>
            <a:r>
              <a:rPr lang="en-US" sz="2300" b="1" i="1" dirty="0" smtClean="0">
                <a:effectLst>
                  <a:outerShdw blurRad="38100" dist="38100" dir="2700000" algn="tl">
                    <a:srgbClr val="000000">
                      <a:alpha val="43137"/>
                    </a:srgbClr>
                  </a:outerShdw>
                </a:effectLst>
                <a:latin typeface="Cambria" pitchFamily="18" charset="0"/>
              </a:rPr>
              <a:t>image</a:t>
            </a:r>
            <a:r>
              <a:rPr lang="en-US" sz="2300" b="1" dirty="0" smtClean="0">
                <a:latin typeface="Cambria" pitchFamily="18" charset="0"/>
              </a:rPr>
              <a:t>” used here doesn’t mean that Christ is a lessor being, but that He is equal to the Father.  Paul’s point is – to truly know God the Father, we must focus attention on God the Son, through whom the transcendent Godhead has been revealed. </a:t>
            </a:r>
            <a:endParaRPr lang="en-US" sz="2300" b="1" dirty="0">
              <a:latin typeface="Cambria" pitchFamily="18" charset="0"/>
            </a:endParaRPr>
          </a:p>
          <a:p>
            <a:pPr>
              <a:spcBef>
                <a:spcPts val="600"/>
              </a:spcBef>
              <a:spcAft>
                <a:spcPts val="600"/>
              </a:spcAft>
            </a:pPr>
            <a:r>
              <a:rPr lang="en-US" sz="2300" b="1" dirty="0" smtClean="0">
                <a:latin typeface="Cambria" pitchFamily="18" charset="0"/>
              </a:rPr>
              <a:t>Christ is also “</a:t>
            </a:r>
            <a:r>
              <a:rPr lang="en-US" sz="2300" b="1" i="1" dirty="0" smtClean="0">
                <a:effectLst>
                  <a:outerShdw blurRad="38100" dist="38100" dir="2700000" algn="tl">
                    <a:srgbClr val="000000">
                      <a:alpha val="43137"/>
                    </a:srgbClr>
                  </a:outerShdw>
                </a:effectLst>
                <a:latin typeface="Cambria" pitchFamily="18" charset="0"/>
              </a:rPr>
              <a:t>before all things</a:t>
            </a:r>
            <a:r>
              <a:rPr lang="en-US" sz="2300" b="1" dirty="0" smtClean="0">
                <a:latin typeface="Cambria" pitchFamily="18" charset="0"/>
              </a:rPr>
              <a:t>”(1:17).  Before planets, before galaxies, before matter and energy, before space and time – as far back as our finite minds can hope to imagine – God the Son was already there.  Theologians </a:t>
            </a:r>
            <a:r>
              <a:rPr lang="en-US" sz="2300" b="1" dirty="0">
                <a:latin typeface="Cambria" pitchFamily="18" charset="0"/>
              </a:rPr>
              <a:t>call this the “</a:t>
            </a:r>
            <a:r>
              <a:rPr lang="en-US" sz="2300" b="1" dirty="0" smtClean="0">
                <a:effectLst>
                  <a:outerShdw blurRad="38100" dist="38100" dir="2700000" algn="tl">
                    <a:srgbClr val="000000">
                      <a:alpha val="43137"/>
                    </a:srgbClr>
                  </a:outerShdw>
                </a:effectLst>
                <a:latin typeface="Cambria" pitchFamily="18" charset="0"/>
              </a:rPr>
              <a:t>co-eternality</a:t>
            </a:r>
            <a:r>
              <a:rPr lang="en-US" sz="2300" b="1" dirty="0">
                <a:latin typeface="Cambria" pitchFamily="18" charset="0"/>
              </a:rPr>
              <a:t>” of the Son with the Father. </a:t>
            </a:r>
            <a:endParaRPr lang="en-US" sz="2300" b="1" dirty="0" smtClean="0">
              <a:latin typeface="Cambria" pitchFamily="18" charset="0"/>
            </a:endParaRPr>
          </a:p>
          <a:p>
            <a:pPr>
              <a:spcBef>
                <a:spcPts val="600"/>
              </a:spcBef>
              <a:spcAft>
                <a:spcPts val="600"/>
              </a:spcAft>
            </a:pPr>
            <a:r>
              <a:rPr lang="en-US" sz="2300" b="1" dirty="0" smtClean="0">
                <a:latin typeface="Cambria" pitchFamily="18" charset="0"/>
              </a:rPr>
              <a:t>The Holy Spirit is also </a:t>
            </a:r>
            <a:r>
              <a:rPr lang="en-US" sz="2300" b="1" dirty="0" smtClean="0">
                <a:effectLst>
                  <a:outerShdw blurRad="38100" dist="38100" dir="2700000" algn="tl">
                    <a:srgbClr val="000000">
                      <a:alpha val="43137"/>
                    </a:srgbClr>
                  </a:outerShdw>
                </a:effectLst>
                <a:latin typeface="Cambria" pitchFamily="18" charset="0"/>
              </a:rPr>
              <a:t>co-eternal</a:t>
            </a:r>
            <a:r>
              <a:rPr lang="en-US" sz="2300" b="1" dirty="0" smtClean="0">
                <a:latin typeface="Cambria" pitchFamily="18" charset="0"/>
              </a:rPr>
              <a:t> </a:t>
            </a:r>
            <a:r>
              <a:rPr lang="en-US" sz="2300" b="1" dirty="0">
                <a:latin typeface="Cambria" pitchFamily="18" charset="0"/>
              </a:rPr>
              <a:t>with the Father and Son. </a:t>
            </a:r>
            <a:r>
              <a:rPr lang="en-US" sz="2300" b="1" dirty="0" smtClean="0">
                <a:latin typeface="Cambria" pitchFamily="18" charset="0"/>
              </a:rPr>
              <a:t> Never </a:t>
            </a:r>
            <a:r>
              <a:rPr lang="en-US" sz="2300" b="1" dirty="0">
                <a:latin typeface="Cambria" pitchFamily="18" charset="0"/>
              </a:rPr>
              <a:t>was the eternal Father </a:t>
            </a:r>
            <a:r>
              <a:rPr lang="en-US" sz="2300" b="1" dirty="0" smtClean="0">
                <a:latin typeface="Cambria" pitchFamily="18" charset="0"/>
              </a:rPr>
              <a:t>without His </a:t>
            </a:r>
            <a:r>
              <a:rPr lang="en-US" sz="2300" b="1" dirty="0">
                <a:latin typeface="Cambria" pitchFamily="18" charset="0"/>
              </a:rPr>
              <a:t>eternal Son and eternal Spirit. </a:t>
            </a:r>
            <a:r>
              <a:rPr lang="en-US" sz="2300" b="1" dirty="0" smtClean="0">
                <a:latin typeface="Cambria" pitchFamily="18" charset="0"/>
              </a:rPr>
              <a:t> All </a:t>
            </a:r>
            <a:r>
              <a:rPr lang="en-US" sz="2300" b="1" dirty="0">
                <a:latin typeface="Cambria" pitchFamily="18" charset="0"/>
              </a:rPr>
              <a:t>things visible and invisible </a:t>
            </a:r>
            <a:r>
              <a:rPr lang="en-US" sz="2300" b="1" dirty="0" smtClean="0">
                <a:latin typeface="Cambria" pitchFamily="18" charset="0"/>
              </a:rPr>
              <a:t>originate from the Father, through the Son, and by the Holy Spirit. </a:t>
            </a:r>
          </a:p>
          <a:p>
            <a:pPr>
              <a:spcBef>
                <a:spcPts val="600"/>
              </a:spcBef>
              <a:spcAft>
                <a:spcPts val="600"/>
              </a:spcAft>
            </a:pPr>
            <a:r>
              <a:rPr lang="en-US" sz="2300" b="1" i="1" dirty="0">
                <a:effectLst>
                  <a:outerShdw blurRad="38100" dist="38100" dir="2700000" algn="tl">
                    <a:srgbClr val="000000">
                      <a:alpha val="43137"/>
                    </a:srgbClr>
                  </a:outerShdw>
                </a:effectLst>
                <a:latin typeface="Cambria" pitchFamily="18" charset="0"/>
              </a:rPr>
              <a:t>Christ is supreme in </a:t>
            </a:r>
            <a:r>
              <a:rPr lang="en-US" sz="2300" b="1" i="1" dirty="0" smtClean="0">
                <a:effectLst>
                  <a:outerShdw blurRad="38100" dist="38100" dir="2700000" algn="tl">
                    <a:srgbClr val="000000">
                      <a:alpha val="43137"/>
                    </a:srgbClr>
                  </a:outerShdw>
                </a:effectLst>
                <a:latin typeface="Cambria" pitchFamily="18" charset="0"/>
              </a:rPr>
              <a:t>eternity!</a:t>
            </a:r>
          </a:p>
        </p:txBody>
      </p:sp>
    </p:spTree>
    <p:extLst>
      <p:ext uri="{BB962C8B-B14F-4D97-AF65-F5344CB8AC3E}">
        <p14:creationId xmlns:p14="http://schemas.microsoft.com/office/powerpoint/2010/main" xmlns="" val="269288147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47649" y="1079568"/>
            <a:ext cx="8743951" cy="5724644"/>
          </a:xfrm>
          <a:prstGeom prst="rect">
            <a:avLst/>
          </a:prstGeom>
          <a:noFill/>
          <a:effectLst/>
        </p:spPr>
        <p:txBody>
          <a:bodyPr wrap="square" rtlCol="0">
            <a:spAutoFit/>
          </a:bodyPr>
          <a:lstStyle/>
          <a:p>
            <a:pPr>
              <a:spcAft>
                <a:spcPts val="1200"/>
              </a:spcAft>
            </a:pPr>
            <a:r>
              <a:rPr lang="en-US" sz="2400" b="1" dirty="0" smtClean="0">
                <a:effectLst>
                  <a:outerShdw blurRad="38100" dist="38100" dir="2700000" algn="tl">
                    <a:srgbClr val="000000">
                      <a:alpha val="43137"/>
                    </a:srgbClr>
                  </a:outerShdw>
                </a:effectLst>
                <a:latin typeface="Cambria" pitchFamily="18" charset="0"/>
              </a:rPr>
              <a:t>       Second </a:t>
            </a:r>
            <a:r>
              <a:rPr lang="en-US" sz="2400" b="1" dirty="0" smtClean="0">
                <a:latin typeface="Cambria" pitchFamily="18" charset="0"/>
              </a:rPr>
              <a:t>– “Christ </a:t>
            </a:r>
            <a:r>
              <a:rPr lang="en-US" sz="2400" b="1" dirty="0">
                <a:latin typeface="Cambria" pitchFamily="18" charset="0"/>
              </a:rPr>
              <a:t>is supreme in </a:t>
            </a:r>
            <a:r>
              <a:rPr lang="en-US" sz="2400" b="1" dirty="0" smtClean="0">
                <a:latin typeface="Cambria" pitchFamily="18" charset="0"/>
              </a:rPr>
              <a:t>creation” </a:t>
            </a:r>
            <a:r>
              <a:rPr lang="en-US" sz="2400" b="1" dirty="0">
                <a:latin typeface="Cambria" pitchFamily="18" charset="0"/>
              </a:rPr>
              <a:t>(</a:t>
            </a:r>
            <a:r>
              <a:rPr lang="en-US" sz="2400" b="1" dirty="0" smtClean="0">
                <a:latin typeface="Cambria" pitchFamily="18" charset="0"/>
              </a:rPr>
              <a:t>1:15-17) </a:t>
            </a:r>
            <a:endParaRPr lang="en-US" sz="2400" b="1" dirty="0">
              <a:latin typeface="Cambria" pitchFamily="18" charset="0"/>
            </a:endParaRPr>
          </a:p>
          <a:p>
            <a:pPr>
              <a:spcAft>
                <a:spcPts val="1200"/>
              </a:spcAft>
            </a:pPr>
            <a:r>
              <a:rPr lang="en-US" sz="2400" b="1" dirty="0" smtClean="0">
                <a:latin typeface="Cambria" pitchFamily="18" charset="0"/>
              </a:rPr>
              <a:t>Not only is Christ the “</a:t>
            </a:r>
            <a:r>
              <a:rPr lang="en-US" sz="2400" b="1" i="1" dirty="0" smtClean="0">
                <a:effectLst>
                  <a:outerShdw blurRad="38100" dist="38100" dir="2700000" algn="tl">
                    <a:srgbClr val="000000">
                      <a:alpha val="43137"/>
                    </a:srgbClr>
                  </a:outerShdw>
                </a:effectLst>
                <a:latin typeface="Cambria" pitchFamily="18" charset="0"/>
              </a:rPr>
              <a:t>image of the invisible God</a:t>
            </a:r>
            <a:r>
              <a:rPr lang="en-US" sz="2400" b="1" dirty="0" smtClean="0">
                <a:latin typeface="Cambria" pitchFamily="18" charset="0"/>
              </a:rPr>
              <a:t>” but he is “</a:t>
            </a:r>
            <a:r>
              <a:rPr lang="en-US" sz="2400" b="1" i="1" dirty="0" smtClean="0">
                <a:effectLst>
                  <a:outerShdw blurRad="38100" dist="38100" dir="2700000" algn="tl">
                    <a:srgbClr val="000000">
                      <a:alpha val="43137"/>
                    </a:srgbClr>
                  </a:outerShdw>
                </a:effectLst>
                <a:latin typeface="Cambria" pitchFamily="18" charset="0"/>
              </a:rPr>
              <a:t>supreme over all creation</a:t>
            </a:r>
            <a:r>
              <a:rPr lang="en-US" sz="2400" b="1" dirty="0" smtClean="0">
                <a:latin typeface="Cambria" pitchFamily="18" charset="0"/>
              </a:rPr>
              <a:t>” (1:15, </a:t>
            </a:r>
            <a:r>
              <a:rPr lang="en-US" sz="2000" b="1" dirty="0" smtClean="0">
                <a:latin typeface="Cambria" pitchFamily="18" charset="0"/>
              </a:rPr>
              <a:t>NLT</a:t>
            </a:r>
            <a:r>
              <a:rPr lang="en-US" sz="2400" b="1" dirty="0" smtClean="0">
                <a:latin typeface="Cambria" pitchFamily="18" charset="0"/>
              </a:rPr>
              <a:t>).  Some translations render this phrase “</a:t>
            </a:r>
            <a:r>
              <a:rPr lang="en-US" sz="2400" b="1" i="1" dirty="0" smtClean="0">
                <a:effectLst>
                  <a:outerShdw blurRad="38100" dist="38100" dir="2700000" algn="tl">
                    <a:srgbClr val="000000">
                      <a:alpha val="43137"/>
                    </a:srgbClr>
                  </a:outerShdw>
                </a:effectLst>
                <a:latin typeface="Cambria" pitchFamily="18" charset="0"/>
              </a:rPr>
              <a:t>firstborn of all creation</a:t>
            </a:r>
            <a:r>
              <a:rPr lang="en-US" sz="2400" b="1" dirty="0" smtClean="0">
                <a:latin typeface="Cambria" pitchFamily="18" charset="0"/>
              </a:rPr>
              <a:t>” (1:15, </a:t>
            </a:r>
            <a:r>
              <a:rPr lang="en-US" sz="2000" b="1" dirty="0" smtClean="0">
                <a:latin typeface="Cambria" pitchFamily="18" charset="0"/>
              </a:rPr>
              <a:t>NASB</a:t>
            </a:r>
            <a:r>
              <a:rPr lang="en-US" sz="2400" b="1" dirty="0" smtClean="0">
                <a:latin typeface="Cambria" pitchFamily="18" charset="0"/>
              </a:rPr>
              <a:t>), which has sometimes been misinterpreted to mean that Christ is the first being created by God. </a:t>
            </a:r>
          </a:p>
          <a:p>
            <a:pPr>
              <a:spcAft>
                <a:spcPts val="1200"/>
              </a:spcAft>
            </a:pPr>
            <a:r>
              <a:rPr lang="en-US" sz="2400" b="1" dirty="0" smtClean="0">
                <a:latin typeface="Cambria" pitchFamily="18" charset="0"/>
              </a:rPr>
              <a:t>The context here, however, helps us understand the Son as the ‘</a:t>
            </a:r>
            <a:r>
              <a:rPr lang="en-US" sz="2400" b="1" i="1" dirty="0" smtClean="0">
                <a:latin typeface="Cambria" pitchFamily="18" charset="0"/>
              </a:rPr>
              <a:t>firstborn</a:t>
            </a:r>
            <a:r>
              <a:rPr lang="en-US" sz="2400" b="1" dirty="0" smtClean="0">
                <a:latin typeface="Cambria" pitchFamily="18" charset="0"/>
              </a:rPr>
              <a:t>’ heir over all creation.  Thus, Christ is the firstborn over all creation in the same sense in which King David was God’s firstborn, the highest of the kings of the earth (Ps. 89:27)</a:t>
            </a:r>
            <a:r>
              <a:rPr lang="en-US" sz="2400" b="1" dirty="0">
                <a:latin typeface="Cambria" pitchFamily="18" charset="0"/>
              </a:rPr>
              <a:t>. </a:t>
            </a:r>
            <a:endParaRPr lang="en-US" sz="2400" b="1" dirty="0" smtClean="0">
              <a:latin typeface="Cambria" pitchFamily="18" charset="0"/>
            </a:endParaRPr>
          </a:p>
          <a:p>
            <a:pPr>
              <a:spcAft>
                <a:spcPts val="1200"/>
              </a:spcAft>
            </a:pP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Firstborn</a:t>
            </a:r>
            <a:r>
              <a:rPr lang="en-US" sz="2400" b="1" dirty="0" smtClean="0">
                <a:latin typeface="Cambria" pitchFamily="18" charset="0"/>
              </a:rPr>
              <a:t>” as used here </a:t>
            </a:r>
            <a:r>
              <a:rPr lang="en-US" sz="2400" b="1" dirty="0">
                <a:latin typeface="Cambria" pitchFamily="18" charset="0"/>
              </a:rPr>
              <a:t>emphasizes Christ’s place as supreme authority </a:t>
            </a:r>
            <a:r>
              <a:rPr lang="en-US" sz="2400" b="1" i="1" dirty="0">
                <a:latin typeface="Cambria" pitchFamily="18" charset="0"/>
              </a:rPr>
              <a:t>over</a:t>
            </a:r>
            <a:r>
              <a:rPr lang="en-US" sz="2400" b="1" dirty="0">
                <a:latin typeface="Cambria" pitchFamily="18" charset="0"/>
              </a:rPr>
              <a:t> creation, not the first </a:t>
            </a:r>
            <a:r>
              <a:rPr lang="en-US" sz="2400" b="1" dirty="0" smtClean="0">
                <a:latin typeface="Cambria" pitchFamily="18" charset="0"/>
              </a:rPr>
              <a:t>creature  </a:t>
            </a:r>
            <a:r>
              <a:rPr lang="en-US" sz="2400" b="1" i="1" dirty="0">
                <a:latin typeface="Cambria" pitchFamily="18" charset="0"/>
              </a:rPr>
              <a:t>within</a:t>
            </a:r>
            <a:r>
              <a:rPr lang="en-US" sz="2400" b="1" dirty="0">
                <a:latin typeface="Cambria" pitchFamily="18" charset="0"/>
              </a:rPr>
              <a:t> creation. </a:t>
            </a:r>
            <a:endParaRPr lang="en-US" sz="2400" b="1" i="1" dirty="0" smtClean="0">
              <a:latin typeface="Cambria" pitchFamily="18" charset="0"/>
            </a:endParaRPr>
          </a:p>
        </p:txBody>
      </p:sp>
    </p:spTree>
    <p:extLst>
      <p:ext uri="{BB962C8B-B14F-4D97-AF65-F5344CB8AC3E}">
        <p14:creationId xmlns:p14="http://schemas.microsoft.com/office/powerpoint/2010/main" xmlns="" val="37450482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6700" y="1084729"/>
            <a:ext cx="8763000" cy="5570756"/>
          </a:xfrm>
          <a:prstGeom prst="rect">
            <a:avLst/>
          </a:prstGeom>
          <a:noFill/>
          <a:effectLst/>
        </p:spPr>
        <p:txBody>
          <a:bodyPr wrap="square" rtlCol="0">
            <a:spAutoFit/>
          </a:bodyPr>
          <a:lstStyle/>
          <a:p>
            <a:pPr>
              <a:spcAft>
                <a:spcPts val="1200"/>
              </a:spcAft>
            </a:pPr>
            <a:r>
              <a:rPr lang="en-US" sz="2400" b="1" dirty="0" smtClean="0">
                <a:latin typeface="Cambria" pitchFamily="18" charset="0"/>
              </a:rPr>
              <a:t>This understanding of “</a:t>
            </a:r>
            <a:r>
              <a:rPr lang="en-US" sz="2400" b="1" i="1" dirty="0" smtClean="0">
                <a:latin typeface="Cambria" pitchFamily="18" charset="0"/>
              </a:rPr>
              <a:t>firstborn</a:t>
            </a:r>
            <a:r>
              <a:rPr lang="en-US" sz="2400" b="1" dirty="0" smtClean="0">
                <a:latin typeface="Cambria" pitchFamily="18" charset="0"/>
              </a:rPr>
              <a:t>” as “</a:t>
            </a:r>
            <a:r>
              <a:rPr lang="en-US" sz="2400" b="1" i="1" dirty="0" smtClean="0">
                <a:latin typeface="Cambria" pitchFamily="18" charset="0"/>
              </a:rPr>
              <a:t>supreme over all creation</a:t>
            </a:r>
            <a:r>
              <a:rPr lang="en-US" sz="2400" b="1" dirty="0" smtClean="0">
                <a:latin typeface="Cambria" pitchFamily="18" charset="0"/>
              </a:rPr>
              <a:t>” is confirmed by the logic of the following verse. Here Paul  explains, “</a:t>
            </a:r>
            <a:r>
              <a:rPr lang="en-US" sz="2400" b="1" i="1" dirty="0" smtClean="0">
                <a:latin typeface="Cambria" pitchFamily="18" charset="0"/>
              </a:rPr>
              <a:t>for by Him all things were created</a:t>
            </a:r>
            <a:r>
              <a:rPr lang="en-US" sz="2400" b="1" dirty="0" smtClean="0">
                <a:latin typeface="Cambria" pitchFamily="18" charset="0"/>
              </a:rPr>
              <a:t>” (1:16).  </a:t>
            </a:r>
          </a:p>
          <a:p>
            <a:pPr>
              <a:spcAft>
                <a:spcPts val="1200"/>
              </a:spcAft>
            </a:pPr>
            <a:r>
              <a:rPr lang="en-US" sz="2400" b="1" dirty="0" smtClean="0">
                <a:latin typeface="Cambria" pitchFamily="18" charset="0"/>
              </a:rPr>
              <a:t>If “</a:t>
            </a:r>
            <a:r>
              <a:rPr lang="en-US" sz="2400" b="1" i="1" dirty="0" smtClean="0">
                <a:latin typeface="Cambria" pitchFamily="18" charset="0"/>
              </a:rPr>
              <a:t>firstborn</a:t>
            </a:r>
            <a:r>
              <a:rPr lang="en-US" sz="2400" b="1" dirty="0" smtClean="0">
                <a:latin typeface="Cambria" pitchFamily="18" charset="0"/>
              </a:rPr>
              <a:t>” in 1:15 meant “</a:t>
            </a:r>
            <a:r>
              <a:rPr lang="en-US" sz="2400" b="1" i="1" dirty="0" smtClean="0">
                <a:latin typeface="Cambria" pitchFamily="18" charset="0"/>
              </a:rPr>
              <a:t>first created</a:t>
            </a:r>
            <a:r>
              <a:rPr lang="en-US" sz="2400" b="1" dirty="0" smtClean="0">
                <a:latin typeface="Cambria" pitchFamily="18" charset="0"/>
              </a:rPr>
              <a:t>,” it would make no logical sense to say that the reason He is the first created is because all things were created by Him.  However, if  “</a:t>
            </a:r>
            <a:r>
              <a:rPr lang="en-US" sz="2400" b="1" i="1" dirty="0" smtClean="0">
                <a:latin typeface="Cambria" pitchFamily="18" charset="0"/>
              </a:rPr>
              <a:t>firstborn</a:t>
            </a:r>
            <a:r>
              <a:rPr lang="en-US" sz="2400" b="1" dirty="0" smtClean="0">
                <a:latin typeface="Cambria" pitchFamily="18" charset="0"/>
              </a:rPr>
              <a:t>”  means “</a:t>
            </a:r>
            <a:r>
              <a:rPr lang="en-US" sz="2400" b="1" i="1" dirty="0" smtClean="0">
                <a:latin typeface="Cambria" pitchFamily="18" charset="0"/>
              </a:rPr>
              <a:t>supreme authority</a:t>
            </a:r>
            <a:r>
              <a:rPr lang="en-US" sz="2400" b="1" dirty="0" smtClean="0">
                <a:latin typeface="Cambria" pitchFamily="18" charset="0"/>
              </a:rPr>
              <a:t>,” then Paul’s logic holds: Christ is supreme over all things because “</a:t>
            </a:r>
            <a:r>
              <a:rPr lang="en-US" sz="2400" b="1" i="1" dirty="0" smtClean="0">
                <a:latin typeface="Cambria" pitchFamily="18" charset="0"/>
              </a:rPr>
              <a:t>by Him all things were created.</a:t>
            </a:r>
            <a:r>
              <a:rPr lang="en-US" sz="2400" b="1" dirty="0" smtClean="0">
                <a:latin typeface="Cambria" pitchFamily="18" charset="0"/>
              </a:rPr>
              <a:t>” </a:t>
            </a:r>
          </a:p>
          <a:p>
            <a:pPr>
              <a:spcAft>
                <a:spcPts val="1200"/>
              </a:spcAft>
            </a:pPr>
            <a:r>
              <a:rPr lang="en-US" sz="2400" b="1" dirty="0" smtClean="0">
                <a:latin typeface="Cambria" pitchFamily="18" charset="0"/>
              </a:rPr>
              <a:t>By “all things” Paul really means </a:t>
            </a:r>
            <a:r>
              <a:rPr lang="en-US" sz="2400" b="1" i="1" dirty="0" smtClean="0">
                <a:latin typeface="Cambria" pitchFamily="18" charset="0"/>
              </a:rPr>
              <a:t>all things</a:t>
            </a:r>
            <a:r>
              <a:rPr lang="en-US" sz="2400" b="1" dirty="0" smtClean="0">
                <a:latin typeface="Cambria" pitchFamily="18" charset="0"/>
              </a:rPr>
              <a:t>.  To avoid any confusion, Paul notes this includes things in heaven and on earth, things visible and invisible, thrones or dominions, or rulers or authorities. </a:t>
            </a:r>
          </a:p>
        </p:txBody>
      </p:sp>
    </p:spTree>
    <p:extLst>
      <p:ext uri="{BB962C8B-B14F-4D97-AF65-F5344CB8AC3E}">
        <p14:creationId xmlns:p14="http://schemas.microsoft.com/office/powerpoint/2010/main" xmlns="" val="41344124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51012" y="1206500"/>
            <a:ext cx="8740588" cy="5355312"/>
          </a:xfrm>
          <a:prstGeom prst="rect">
            <a:avLst/>
          </a:prstGeom>
          <a:noFill/>
          <a:effectLst/>
        </p:spPr>
        <p:txBody>
          <a:bodyPr wrap="square" rtlCol="0">
            <a:spAutoFit/>
          </a:bodyPr>
          <a:lstStyle/>
          <a:p>
            <a:pPr>
              <a:spcAft>
                <a:spcPts val="1200"/>
              </a:spcAft>
            </a:pPr>
            <a:r>
              <a:rPr lang="en-US" sz="2400" b="1" dirty="0" smtClean="0">
                <a:latin typeface="Cambria" pitchFamily="18" charset="0"/>
              </a:rPr>
              <a:t>In short</a:t>
            </a:r>
            <a:r>
              <a:rPr lang="en-US" sz="2400" b="1" i="1" dirty="0" smtClean="0">
                <a:latin typeface="Cambria" pitchFamily="18" charset="0"/>
              </a:rPr>
              <a:t> </a:t>
            </a:r>
            <a:r>
              <a:rPr lang="en-US" sz="2400" b="1" dirty="0" smtClean="0">
                <a:latin typeface="Cambria" pitchFamily="18" charset="0"/>
              </a:rPr>
              <a:t>nothing</a:t>
            </a:r>
            <a:r>
              <a:rPr lang="en-US" sz="2400" b="1" i="1" dirty="0" smtClean="0">
                <a:latin typeface="Cambria" pitchFamily="18" charset="0"/>
              </a:rPr>
              <a:t> – </a:t>
            </a:r>
            <a:r>
              <a:rPr lang="en-US" sz="2400" b="1" dirty="0" smtClean="0">
                <a:latin typeface="Cambria" pitchFamily="18" charset="0"/>
              </a:rPr>
              <a:t>from subatomic particles to massive galaxies </a:t>
            </a:r>
            <a:r>
              <a:rPr lang="en-US" sz="2400" b="1" dirty="0" smtClean="0">
                <a:effectLst>
                  <a:outerShdw blurRad="38100" dist="38100" dir="2700000" algn="tl">
                    <a:srgbClr val="000000">
                      <a:alpha val="43137"/>
                    </a:srgbClr>
                  </a:outerShdw>
                </a:effectLst>
                <a:latin typeface="Cambria" pitchFamily="18" charset="0"/>
              </a:rPr>
              <a:t>– exists</a:t>
            </a:r>
            <a:r>
              <a:rPr lang="en-US" sz="2400" b="1" dirty="0" smtClean="0">
                <a:latin typeface="Cambria" pitchFamily="18" charset="0"/>
              </a:rPr>
              <a:t> apart from His creative power</a:t>
            </a:r>
            <a:r>
              <a:rPr lang="en-US" sz="2400" b="1" i="1" dirty="0" smtClean="0">
                <a:latin typeface="Cambria" pitchFamily="18" charset="0"/>
              </a:rPr>
              <a:t>.  </a:t>
            </a:r>
            <a:endParaRPr lang="en-US" sz="2400" b="1" dirty="0" smtClean="0">
              <a:latin typeface="Cambria" pitchFamily="18" charset="0"/>
            </a:endParaRPr>
          </a:p>
          <a:p>
            <a:pPr>
              <a:spcAft>
                <a:spcPts val="1200"/>
              </a:spcAft>
            </a:pPr>
            <a:r>
              <a:rPr lang="en-US" sz="2400" b="1" dirty="0" smtClean="0">
                <a:latin typeface="Cambria" pitchFamily="18" charset="0"/>
              </a:rPr>
              <a:t>For this reason,</a:t>
            </a:r>
            <a:r>
              <a:rPr lang="en-US" sz="2400" b="1" dirty="0" smtClean="0">
                <a:solidFill>
                  <a:srgbClr val="C00000"/>
                </a:solidFill>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Paul was able to sum up this notion by saying “</a:t>
            </a:r>
            <a:r>
              <a:rPr lang="en-US" sz="2400" b="1" i="1" dirty="0" smtClean="0">
                <a:latin typeface="Cambria" pitchFamily="18" charset="0"/>
              </a:rPr>
              <a:t>all things have been created through Him and for Him</a:t>
            </a:r>
            <a:r>
              <a:rPr lang="en-US" sz="2400" b="1" dirty="0" smtClean="0">
                <a:latin typeface="Cambria" pitchFamily="18" charset="0"/>
              </a:rPr>
              <a:t>” (1:16).  He then adds, “</a:t>
            </a:r>
            <a:r>
              <a:rPr lang="en-US" sz="2400" b="1" i="1" dirty="0" smtClean="0">
                <a:latin typeface="Cambria" pitchFamily="18" charset="0"/>
              </a:rPr>
              <a:t>and in Him all things hold together</a:t>
            </a:r>
            <a:r>
              <a:rPr lang="en-US" sz="2400" b="1" dirty="0" smtClean="0">
                <a:latin typeface="Cambria" pitchFamily="18" charset="0"/>
              </a:rPr>
              <a:t>” (1:17).  </a:t>
            </a:r>
          </a:p>
          <a:p>
            <a:pPr>
              <a:spcAft>
                <a:spcPts val="1200"/>
              </a:spcAft>
            </a:pPr>
            <a:r>
              <a:rPr lang="en-US" sz="2400" b="1" dirty="0" smtClean="0">
                <a:latin typeface="Cambria" pitchFamily="18" charset="0"/>
              </a:rPr>
              <a:t>The latter statement is true both literally and figuratively.  </a:t>
            </a:r>
            <a:r>
              <a:rPr lang="en-US" sz="2400" b="1" u="sng" dirty="0" smtClean="0">
                <a:latin typeface="Cambria" pitchFamily="18" charset="0"/>
              </a:rPr>
              <a:t>Literally</a:t>
            </a:r>
            <a:r>
              <a:rPr lang="en-US" sz="2400" b="1" dirty="0" smtClean="0">
                <a:latin typeface="Cambria" pitchFamily="18" charset="0"/>
              </a:rPr>
              <a:t>, all things in heaven and earth are held together by Christ supreme authority over all creation.  </a:t>
            </a:r>
            <a:r>
              <a:rPr lang="en-US" sz="2400" b="1" u="sng" dirty="0" smtClean="0">
                <a:latin typeface="Cambria" pitchFamily="18" charset="0"/>
              </a:rPr>
              <a:t>Figuratively</a:t>
            </a:r>
            <a:r>
              <a:rPr lang="en-US" sz="2400" b="1" dirty="0" smtClean="0">
                <a:latin typeface="Cambria" pitchFamily="18" charset="0"/>
              </a:rPr>
              <a:t>,  all things hold together as a meaningful whole because of Christ.</a:t>
            </a:r>
          </a:p>
          <a:p>
            <a:pPr>
              <a:spcAft>
                <a:spcPts val="1200"/>
              </a:spcAft>
            </a:pPr>
            <a:r>
              <a:rPr lang="en-US" sz="2400" b="1" dirty="0" smtClean="0">
                <a:latin typeface="Cambria" pitchFamily="18" charset="0"/>
              </a:rPr>
              <a:t>That is, they find their ultimate meaning and purpose in Him,  because all things were created not only “</a:t>
            </a:r>
            <a:r>
              <a:rPr lang="en-US" sz="2400" b="1" i="1" dirty="0" smtClean="0">
                <a:latin typeface="Cambria" pitchFamily="18" charset="0"/>
              </a:rPr>
              <a:t>by Him</a:t>
            </a:r>
            <a:r>
              <a:rPr lang="en-US" sz="2400" b="1" dirty="0" smtClean="0">
                <a:latin typeface="Cambria" pitchFamily="18" charset="0"/>
              </a:rPr>
              <a:t>” and “</a:t>
            </a:r>
            <a:r>
              <a:rPr lang="en-US" sz="2400" b="1" i="1" dirty="0" smtClean="0">
                <a:latin typeface="Cambria" pitchFamily="18" charset="0"/>
              </a:rPr>
              <a:t>through Him</a:t>
            </a:r>
            <a:r>
              <a:rPr lang="en-US" sz="2400" b="1" dirty="0" smtClean="0">
                <a:latin typeface="Cambria" pitchFamily="18" charset="0"/>
              </a:rPr>
              <a:t>” but also “</a:t>
            </a:r>
            <a:r>
              <a:rPr lang="en-US" sz="2400" b="1" i="1" dirty="0" smtClean="0">
                <a:latin typeface="Cambria" pitchFamily="18" charset="0"/>
              </a:rPr>
              <a:t>for Him</a:t>
            </a:r>
            <a:r>
              <a:rPr lang="en-US" sz="2400" b="1" dirty="0" smtClean="0">
                <a:latin typeface="Cambria" pitchFamily="18" charset="0"/>
              </a:rPr>
              <a:t>.” </a:t>
            </a:r>
          </a:p>
        </p:txBody>
      </p:sp>
    </p:spTree>
    <p:extLst>
      <p:ext uri="{BB962C8B-B14F-4D97-AF65-F5344CB8AC3E}">
        <p14:creationId xmlns:p14="http://schemas.microsoft.com/office/powerpoint/2010/main" xmlns="" val="1733400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206500"/>
            <a:ext cx="8763000" cy="5201424"/>
          </a:xfrm>
          <a:prstGeom prst="rect">
            <a:avLst/>
          </a:prstGeom>
          <a:noFill/>
          <a:effectLst/>
        </p:spPr>
        <p:txBody>
          <a:bodyPr wrap="square" rtlCol="0">
            <a:spAutoFit/>
          </a:bodyPr>
          <a:lstStyle/>
          <a:p>
            <a:pPr>
              <a:spcAft>
                <a:spcPts val="1200"/>
              </a:spcAft>
            </a:pPr>
            <a:r>
              <a:rPr lang="en-US" sz="2400" b="1" dirty="0" smtClean="0">
                <a:latin typeface="Cambria" pitchFamily="18" charset="0"/>
              </a:rPr>
              <a:t>Remember the Gnostics viewed Christ as merely one of many emanations for the supreme God.  As the rays of the sun diminish in their potency the farther they get from the source, so Gnosticism’s “Christ,” as an emanation from the Father, would have less power and authority, and would have a derived existence, having come into being later than the Father.   </a:t>
            </a:r>
          </a:p>
          <a:p>
            <a:pPr>
              <a:spcAft>
                <a:spcPts val="1200"/>
              </a:spcAft>
            </a:pPr>
            <a:r>
              <a:rPr lang="en-US" sz="2400" b="1" dirty="0" smtClean="0">
                <a:latin typeface="Cambria" pitchFamily="18" charset="0"/>
              </a:rPr>
              <a:t>Paul dispenses with such philosophical nonsense with just a stroke of his stylus – Christ is not a creature, but the Creator.  He isn’t a mere beam from the light source, but the source itself.  He isn’t a cog in the universe, but the One who holds it all together and gives it meaning and purpose.</a:t>
            </a:r>
          </a:p>
          <a:p>
            <a:pPr>
              <a:spcAft>
                <a:spcPts val="1200"/>
              </a:spcAft>
            </a:pPr>
            <a:r>
              <a:rPr lang="en-US" sz="2400" b="1" i="1" dirty="0">
                <a:effectLst>
                  <a:outerShdw blurRad="38100" dist="38100" dir="2700000" algn="tl">
                    <a:srgbClr val="000000">
                      <a:alpha val="43137"/>
                    </a:srgbClr>
                  </a:outerShdw>
                </a:effectLst>
                <a:latin typeface="Cambria" pitchFamily="18" charset="0"/>
              </a:rPr>
              <a:t>Christ is supreme in </a:t>
            </a:r>
            <a:r>
              <a:rPr lang="en-US" sz="2400" b="1" i="1" dirty="0" smtClean="0">
                <a:effectLst>
                  <a:outerShdw blurRad="38100" dist="38100" dir="2700000" algn="tl">
                    <a:srgbClr val="000000">
                      <a:alpha val="43137"/>
                    </a:srgbClr>
                  </a:outerShdw>
                </a:effectLst>
                <a:latin typeface="Cambria" pitchFamily="18" charset="0"/>
              </a:rPr>
              <a:t>creation!</a:t>
            </a:r>
            <a:endParaRPr lang="en-US" sz="2400" b="1" dirty="0" smtClean="0">
              <a:latin typeface="Cambria" pitchFamily="18" charset="0"/>
            </a:endParaRPr>
          </a:p>
        </p:txBody>
      </p:sp>
    </p:spTree>
    <p:extLst>
      <p:ext uri="{BB962C8B-B14F-4D97-AF65-F5344CB8AC3E}">
        <p14:creationId xmlns:p14="http://schemas.microsoft.com/office/powerpoint/2010/main" xmlns="" val="52612789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0755" y="1089959"/>
            <a:ext cx="8743951" cy="5660524"/>
          </a:xfrm>
          <a:prstGeom prst="rect">
            <a:avLst/>
          </a:prstGeom>
          <a:noFill/>
          <a:effectLst/>
        </p:spPr>
        <p:txBody>
          <a:bodyPr wrap="square" rtlCol="0">
            <a:spAutoFit/>
          </a:bodyPr>
          <a:lstStyle/>
          <a:p>
            <a:pPr>
              <a:spcAft>
                <a:spcPts val="500"/>
              </a:spcAft>
            </a:pPr>
            <a:r>
              <a:rPr lang="en-US" sz="2300" b="1" dirty="0" smtClean="0">
                <a:effectLst>
                  <a:outerShdw blurRad="38100" dist="38100" dir="2700000" algn="tl">
                    <a:srgbClr val="000000">
                      <a:alpha val="43137"/>
                    </a:srgbClr>
                  </a:outerShdw>
                </a:effectLst>
                <a:latin typeface="Cambria" pitchFamily="18" charset="0"/>
              </a:rPr>
              <a:t>       Third –</a:t>
            </a:r>
            <a:r>
              <a:rPr lang="en-US" sz="2300" b="1" dirty="0" smtClean="0">
                <a:latin typeface="Cambria" pitchFamily="18" charset="0"/>
              </a:rPr>
              <a:t> “Christ </a:t>
            </a:r>
            <a:r>
              <a:rPr lang="en-US" sz="2300" b="1" dirty="0">
                <a:latin typeface="Cambria" pitchFamily="18" charset="0"/>
              </a:rPr>
              <a:t>is supreme in </a:t>
            </a:r>
            <a:r>
              <a:rPr lang="en-US" sz="2300" b="1" dirty="0" smtClean="0">
                <a:latin typeface="Cambria" pitchFamily="18" charset="0"/>
              </a:rPr>
              <a:t>the Church” </a:t>
            </a:r>
            <a:r>
              <a:rPr lang="en-US" sz="2300" b="1" dirty="0">
                <a:latin typeface="Cambria" pitchFamily="18" charset="0"/>
              </a:rPr>
              <a:t>(</a:t>
            </a:r>
            <a:r>
              <a:rPr lang="en-US" sz="2300" b="1" dirty="0" smtClean="0">
                <a:latin typeface="Cambria" pitchFamily="18" charset="0"/>
              </a:rPr>
              <a:t>1:18) </a:t>
            </a:r>
            <a:endParaRPr lang="en-US" sz="2300" b="1" dirty="0">
              <a:latin typeface="Cambria" pitchFamily="18" charset="0"/>
            </a:endParaRPr>
          </a:p>
          <a:p>
            <a:pPr>
              <a:spcAft>
                <a:spcPts val="500"/>
              </a:spcAft>
            </a:pPr>
            <a:r>
              <a:rPr lang="en-US" sz="2300" b="1" dirty="0" smtClean="0">
                <a:latin typeface="Cambria" pitchFamily="18" charset="0"/>
              </a:rPr>
              <a:t>Having presented a clear picture of Christ’s absolute supremacy over time and space (1:15-17), Paul brings the cosmic and abstract down to an area more tangible for his readers.  </a:t>
            </a:r>
            <a:endParaRPr lang="en-US" sz="800" b="1" dirty="0" smtClean="0">
              <a:latin typeface="Cambria" pitchFamily="18" charset="0"/>
            </a:endParaRPr>
          </a:p>
          <a:p>
            <a:pPr>
              <a:spcAft>
                <a:spcPts val="500"/>
              </a:spcAft>
            </a:pPr>
            <a:r>
              <a:rPr lang="en-US" sz="800" b="1" dirty="0" smtClean="0">
                <a:latin typeface="Cambria" pitchFamily="18" charset="0"/>
              </a:rPr>
              <a:t> </a:t>
            </a:r>
          </a:p>
          <a:p>
            <a:pPr>
              <a:spcAft>
                <a:spcPts val="500"/>
              </a:spcAft>
            </a:pPr>
            <a:r>
              <a:rPr lang="en-US" sz="2300" b="1" dirty="0" smtClean="0">
                <a:latin typeface="Cambria" pitchFamily="18" charset="0"/>
              </a:rPr>
              <a:t>Remember, believers have been rescued “</a:t>
            </a:r>
            <a:r>
              <a:rPr lang="en-US" sz="2300" b="1" i="1" dirty="0" smtClean="0">
                <a:latin typeface="Cambria" pitchFamily="18" charset="0"/>
              </a:rPr>
              <a:t>from the domain of darkness</a:t>
            </a:r>
            <a:r>
              <a:rPr lang="en-US" sz="2300" b="1" dirty="0" smtClean="0">
                <a:latin typeface="Cambria" pitchFamily="18" charset="0"/>
              </a:rPr>
              <a:t>” and transferred into “</a:t>
            </a:r>
            <a:r>
              <a:rPr lang="en-US" sz="2300" b="1" i="1" dirty="0" smtClean="0">
                <a:latin typeface="Cambria" pitchFamily="18" charset="0"/>
              </a:rPr>
              <a:t>the kingdom of God’s beloved Son</a:t>
            </a:r>
            <a:r>
              <a:rPr lang="en-US" sz="2300" b="1" dirty="0" smtClean="0">
                <a:latin typeface="Cambria" pitchFamily="18" charset="0"/>
              </a:rPr>
              <a:t>” (1:13).  We are no longer subject to sin and the evil forces of the world.  We who are in the church are now under one head,  Jesus Christ (1:18).</a:t>
            </a:r>
          </a:p>
          <a:p>
            <a:pPr>
              <a:spcAft>
                <a:spcPts val="500"/>
              </a:spcAft>
            </a:pPr>
            <a:endParaRPr lang="en-US" sz="900" b="1" dirty="0" smtClean="0">
              <a:latin typeface="Cambria" pitchFamily="18" charset="0"/>
            </a:endParaRPr>
          </a:p>
          <a:p>
            <a:pPr>
              <a:spcAft>
                <a:spcPts val="500"/>
              </a:spcAft>
            </a:pPr>
            <a:r>
              <a:rPr lang="en-US" sz="2300" b="1" dirty="0" smtClean="0">
                <a:latin typeface="Cambria" pitchFamily="18" charset="0"/>
              </a:rPr>
              <a:t>Although Paul doesn’t elaborate on the image of the “body of Christ” here, he does so in other writings, especially in letters to the Corinthians and the Ephesians.  In </a:t>
            </a:r>
            <a:r>
              <a:rPr lang="en-US" sz="2300" b="1" dirty="0">
                <a:latin typeface="Cambria" pitchFamily="18" charset="0"/>
              </a:rPr>
              <a:t>Ephesians, the portrayal of the headship of Christ over the </a:t>
            </a:r>
            <a:r>
              <a:rPr lang="en-US" sz="2300" b="1" dirty="0" smtClean="0">
                <a:latin typeface="Cambria" pitchFamily="18" charset="0"/>
              </a:rPr>
              <a:t>body </a:t>
            </a:r>
            <a:r>
              <a:rPr lang="en-US" sz="2300" b="1" dirty="0">
                <a:latin typeface="Cambria" pitchFamily="18" charset="0"/>
              </a:rPr>
              <a:t>emphasizes not only His sole </a:t>
            </a:r>
            <a:r>
              <a:rPr lang="en-US" sz="2300" b="1" dirty="0" smtClean="0">
                <a:latin typeface="Cambria" pitchFamily="18" charset="0"/>
              </a:rPr>
              <a:t>authority over the church . . . </a:t>
            </a:r>
          </a:p>
        </p:txBody>
      </p:sp>
    </p:spTree>
    <p:extLst>
      <p:ext uri="{BB962C8B-B14F-4D97-AF65-F5344CB8AC3E}">
        <p14:creationId xmlns:p14="http://schemas.microsoft.com/office/powerpoint/2010/main" xmlns="" val="9593060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10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animEffect transition="in" filter="wipe(left)">
                                      <p:cBhvr>
                                        <p:cTn id="25" dur="1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47649" y="1143000"/>
            <a:ext cx="8743951" cy="5509200"/>
          </a:xfrm>
          <a:prstGeom prst="rect">
            <a:avLst/>
          </a:prstGeom>
          <a:noFill/>
          <a:effectLst/>
        </p:spPr>
        <p:txBody>
          <a:bodyPr wrap="square" rtlCol="0">
            <a:spAutoFit/>
          </a:bodyPr>
          <a:lstStyle/>
          <a:p>
            <a:pPr>
              <a:spcAft>
                <a:spcPts val="1200"/>
              </a:spcAft>
            </a:pPr>
            <a:r>
              <a:rPr lang="en-US" sz="2300" b="1" dirty="0" smtClean="0">
                <a:solidFill>
                  <a:srgbClr val="C00000"/>
                </a:solidFill>
                <a:effectLst>
                  <a:outerShdw blurRad="38100" dist="38100" dir="2700000" algn="tl">
                    <a:srgbClr val="000000">
                      <a:alpha val="43137"/>
                    </a:srgbClr>
                  </a:outerShdw>
                </a:effectLst>
                <a:latin typeface="Cambria" pitchFamily="18" charset="0"/>
              </a:rPr>
              <a:t>	</a:t>
            </a:r>
            <a:r>
              <a:rPr lang="en-US" sz="2300" b="1" dirty="0" smtClean="0">
                <a:effectLst>
                  <a:outerShdw blurRad="38100" dist="38100" dir="2700000" algn="tl">
                    <a:srgbClr val="000000">
                      <a:alpha val="43137"/>
                    </a:srgbClr>
                  </a:outerShdw>
                </a:effectLst>
                <a:latin typeface="Cambria" pitchFamily="18" charset="0"/>
              </a:rPr>
              <a:t>. . .</a:t>
            </a:r>
            <a:r>
              <a:rPr lang="en-US" sz="2300" b="1" dirty="0" smtClean="0">
                <a:latin typeface="Cambria" pitchFamily="18" charset="0"/>
              </a:rPr>
              <a:t> but also the unity of the members with one another (Eph. 1:22-23; 4:15-16; 5:23).   </a:t>
            </a:r>
            <a:endParaRPr lang="en-US" sz="2300" b="1" dirty="0">
              <a:latin typeface="Cambria" pitchFamily="18" charset="0"/>
            </a:endParaRPr>
          </a:p>
          <a:p>
            <a:pPr>
              <a:spcAft>
                <a:spcPts val="1200"/>
              </a:spcAft>
            </a:pPr>
            <a:r>
              <a:rPr lang="en-US" sz="2300" b="1" dirty="0" smtClean="0">
                <a:latin typeface="Cambria" pitchFamily="18" charset="0"/>
              </a:rPr>
              <a:t>The unity of the body </a:t>
            </a:r>
            <a:r>
              <a:rPr lang="en-US" sz="2300" b="1" dirty="0">
                <a:latin typeface="Cambria" pitchFamily="18" charset="0"/>
              </a:rPr>
              <a:t>of </a:t>
            </a:r>
            <a:r>
              <a:rPr lang="en-US" sz="2300" b="1" dirty="0" smtClean="0">
                <a:latin typeface="Cambria" pitchFamily="18" charset="0"/>
              </a:rPr>
              <a:t>Christ isn’t comparable to the unity of a man-made society like a club or organization.  Rather, the Holy Spirit baptizes each individual believer into spiritual union with Christ (1Cor. 12:13), joining them all into one spiritual body, united to Christ as the head. </a:t>
            </a:r>
          </a:p>
          <a:p>
            <a:pPr>
              <a:spcAft>
                <a:spcPts val="1200"/>
              </a:spcAft>
            </a:pPr>
            <a:r>
              <a:rPr lang="en-US" sz="2300" b="1" i="1" dirty="0" smtClean="0">
                <a:effectLst>
                  <a:outerShdw blurRad="38100" dist="38100" dir="2700000" algn="tl">
                    <a:srgbClr val="000000">
                      <a:alpha val="43137"/>
                    </a:srgbClr>
                  </a:outerShdw>
                </a:effectLst>
                <a:latin typeface="Cambria" pitchFamily="18" charset="0"/>
              </a:rPr>
              <a:t>Note</a:t>
            </a:r>
            <a:r>
              <a:rPr lang="en-US" sz="2300" b="1" dirty="0" smtClean="0">
                <a:latin typeface="Cambria" pitchFamily="18" charset="0"/>
              </a:rPr>
              <a:t> – Christ and Christ alone is the head of the church. </a:t>
            </a:r>
            <a:r>
              <a:rPr lang="en-US" sz="2300" b="1" dirty="0">
                <a:latin typeface="Cambria" pitchFamily="18" charset="0"/>
              </a:rPr>
              <a:t> </a:t>
            </a:r>
            <a:r>
              <a:rPr lang="en-US" sz="2300" b="1" dirty="0" smtClean="0">
                <a:latin typeface="Cambria" pitchFamily="18" charset="0"/>
              </a:rPr>
              <a:t>Not a pastor or a pope.  Not a council or a congregation.  Not elders, deacons or bishops.  Not an archbishop or a monarch.  Though Christ has established undershepherds to carry out his earthly ministry, He is the “</a:t>
            </a:r>
            <a:r>
              <a:rPr lang="en-US" sz="2300" b="1" i="1" dirty="0" smtClean="0">
                <a:latin typeface="Cambria" pitchFamily="18" charset="0"/>
              </a:rPr>
              <a:t>Chief Shepherd</a:t>
            </a:r>
            <a:r>
              <a:rPr lang="en-US" sz="2300" b="1" dirty="0" smtClean="0">
                <a:latin typeface="Cambria" pitchFamily="18" charset="0"/>
              </a:rPr>
              <a:t>” (1 Pet. 5:4).  The church must never surrender it’s headship to anyone but Christ alone.</a:t>
            </a:r>
          </a:p>
          <a:p>
            <a:pPr>
              <a:spcAft>
                <a:spcPts val="1200"/>
              </a:spcAft>
            </a:pPr>
            <a:r>
              <a:rPr lang="en-US" sz="2300" b="1" i="1" dirty="0">
                <a:effectLst>
                  <a:outerShdw blurRad="38100" dist="38100" dir="2700000" algn="tl">
                    <a:srgbClr val="000000">
                      <a:alpha val="43137"/>
                    </a:srgbClr>
                  </a:outerShdw>
                </a:effectLst>
                <a:latin typeface="Cambria" pitchFamily="18" charset="0"/>
              </a:rPr>
              <a:t>Christ is supreme in the </a:t>
            </a:r>
            <a:r>
              <a:rPr lang="en-US" sz="2300" b="1" i="1" dirty="0" smtClean="0">
                <a:effectLst>
                  <a:outerShdw blurRad="38100" dist="38100" dir="2700000" algn="tl">
                    <a:srgbClr val="000000">
                      <a:alpha val="43137"/>
                    </a:srgbClr>
                  </a:outerShdw>
                </a:effectLst>
                <a:latin typeface="Cambria" pitchFamily="18" charset="0"/>
              </a:rPr>
              <a:t>Church</a:t>
            </a:r>
            <a:r>
              <a:rPr lang="en-US" sz="2300" b="1" dirty="0" smtClean="0">
                <a:latin typeface="Cambria" pitchFamily="18" charset="0"/>
              </a:rPr>
              <a:t>!</a:t>
            </a:r>
          </a:p>
        </p:txBody>
      </p:sp>
    </p:spTree>
    <p:extLst>
      <p:ext uri="{BB962C8B-B14F-4D97-AF65-F5344CB8AC3E}">
        <p14:creationId xmlns:p14="http://schemas.microsoft.com/office/powerpoint/2010/main" xmlns="" val="15954880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47649" y="1143000"/>
            <a:ext cx="8743951" cy="5863144"/>
          </a:xfrm>
          <a:prstGeom prst="rect">
            <a:avLst/>
          </a:prstGeom>
          <a:noFill/>
          <a:effectLst/>
        </p:spPr>
        <p:txBody>
          <a:bodyPr wrap="square" rtlCol="0">
            <a:spAutoFit/>
          </a:bodyPr>
          <a:lstStyle/>
          <a:p>
            <a:r>
              <a:rPr lang="en-US" sz="2300" b="1" dirty="0" smtClean="0">
                <a:effectLst>
                  <a:outerShdw blurRad="38100" dist="38100" dir="2700000" algn="tl">
                    <a:srgbClr val="000000">
                      <a:alpha val="43137"/>
                    </a:srgbClr>
                  </a:outerShdw>
                </a:effectLst>
                <a:latin typeface="Cambria" pitchFamily="18" charset="0"/>
              </a:rPr>
              <a:t>       Fourth </a:t>
            </a:r>
            <a:r>
              <a:rPr lang="en-US" sz="2300" b="1" dirty="0" smtClean="0">
                <a:latin typeface="Cambria" pitchFamily="18" charset="0"/>
              </a:rPr>
              <a:t>– “Christ </a:t>
            </a:r>
            <a:r>
              <a:rPr lang="en-US" sz="2300" b="1" dirty="0">
                <a:latin typeface="Cambria" pitchFamily="18" charset="0"/>
              </a:rPr>
              <a:t>is supreme in </a:t>
            </a:r>
            <a:r>
              <a:rPr lang="en-US" sz="2300" b="1" dirty="0" smtClean="0">
                <a:latin typeface="Cambria" pitchFamily="18" charset="0"/>
              </a:rPr>
              <a:t>resurrection” </a:t>
            </a:r>
            <a:r>
              <a:rPr lang="en-US" sz="2300" b="1" dirty="0">
                <a:latin typeface="Cambria" pitchFamily="18" charset="0"/>
              </a:rPr>
              <a:t>(</a:t>
            </a:r>
            <a:r>
              <a:rPr lang="en-US" sz="2300" b="1" dirty="0" smtClean="0">
                <a:latin typeface="Cambria" pitchFamily="18" charset="0"/>
              </a:rPr>
              <a:t>1:18) </a:t>
            </a:r>
          </a:p>
          <a:p>
            <a:endParaRPr lang="en-US" sz="1000" b="1" dirty="0">
              <a:latin typeface="Cambria" pitchFamily="18" charset="0"/>
            </a:endParaRPr>
          </a:p>
          <a:p>
            <a:r>
              <a:rPr lang="en-US" sz="2300" b="1" dirty="0" smtClean="0">
                <a:latin typeface="Cambria" pitchFamily="18" charset="0"/>
              </a:rPr>
              <a:t>Paul doesn’t mean that Christ was the first one to experience a restoration to bodily life after dying.  In the Old Testament, the prophet Elisha prayed to the Lord to restore life to a child who had died  (2Kgs. 4:32-37). </a:t>
            </a:r>
          </a:p>
          <a:p>
            <a:endParaRPr lang="en-US" sz="1000" b="1" dirty="0" smtClean="0">
              <a:latin typeface="Cambria" pitchFamily="18" charset="0"/>
            </a:endParaRPr>
          </a:p>
          <a:p>
            <a:r>
              <a:rPr lang="en-US" sz="2300" b="1" dirty="0" smtClean="0">
                <a:latin typeface="Cambria" pitchFamily="18" charset="0"/>
              </a:rPr>
              <a:t>During His earthly ministry, Jesus also raised the dead as a sign of the coming kingdom (Matt 11:5; Mark 5:35-43; Luke 7:11-17; John 11:41-44).  </a:t>
            </a:r>
          </a:p>
          <a:p>
            <a:endParaRPr lang="en-US" sz="1000" b="1" dirty="0" smtClean="0">
              <a:latin typeface="Cambria" pitchFamily="18" charset="0"/>
            </a:endParaRPr>
          </a:p>
          <a:p>
            <a:r>
              <a:rPr lang="en-US" sz="2300" b="1" dirty="0" smtClean="0">
                <a:latin typeface="Cambria" pitchFamily="18" charset="0"/>
              </a:rPr>
              <a:t>However, in each of these cases, those restored to mortal bodies were again subject to death.  Their resurrections were temporary resuscitations. </a:t>
            </a:r>
          </a:p>
          <a:p>
            <a:endParaRPr lang="en-US" sz="1000" b="1" dirty="0" smtClean="0">
              <a:latin typeface="Cambria" pitchFamily="18" charset="0"/>
            </a:endParaRPr>
          </a:p>
          <a:p>
            <a:r>
              <a:rPr lang="en-US" sz="2300" b="1" dirty="0" smtClean="0">
                <a:latin typeface="Cambria" pitchFamily="18" charset="0"/>
              </a:rPr>
              <a:t>The resurrection of Christ, however, was the first of it’s kind.  He was raised in a glorious, incorruptible body that could never again suffer death. </a:t>
            </a:r>
          </a:p>
        </p:txBody>
      </p:sp>
    </p:spTree>
    <p:extLst>
      <p:ext uri="{BB962C8B-B14F-4D97-AF65-F5344CB8AC3E}">
        <p14:creationId xmlns:p14="http://schemas.microsoft.com/office/powerpoint/2010/main" xmlns="" val="13427670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47649" y="1219200"/>
            <a:ext cx="8667751" cy="4647426"/>
          </a:xfrm>
          <a:prstGeom prst="rect">
            <a:avLst/>
          </a:prstGeom>
          <a:noFill/>
          <a:effectLst/>
        </p:spPr>
        <p:txBody>
          <a:bodyPr wrap="square" rtlCol="0">
            <a:spAutoFit/>
          </a:bodyPr>
          <a:lstStyle/>
          <a:p>
            <a:r>
              <a:rPr lang="en-US" sz="2300" b="1" dirty="0" smtClean="0">
                <a:latin typeface="Cambria" pitchFamily="18" charset="0"/>
              </a:rPr>
              <a:t>As such, Christ is “</a:t>
            </a:r>
            <a:r>
              <a:rPr lang="en-US" sz="2300" b="1" i="1" dirty="0" smtClean="0">
                <a:latin typeface="Cambria" pitchFamily="18" charset="0"/>
              </a:rPr>
              <a:t>the first fruits of those who are asleep</a:t>
            </a:r>
            <a:r>
              <a:rPr lang="en-US" sz="2300" b="1" dirty="0" smtClean="0">
                <a:latin typeface="Cambria" pitchFamily="18" charset="0"/>
              </a:rPr>
              <a:t>”               (1 Cor. 15:20).  </a:t>
            </a:r>
            <a:endParaRPr lang="en-US" sz="2300" b="1" dirty="0">
              <a:latin typeface="Cambria" pitchFamily="18" charset="0"/>
            </a:endParaRPr>
          </a:p>
          <a:p>
            <a:endParaRPr lang="en-US" sz="1000" b="1" dirty="0" smtClean="0">
              <a:latin typeface="Cambria" pitchFamily="18" charset="0"/>
            </a:endParaRPr>
          </a:p>
          <a:p>
            <a:r>
              <a:rPr lang="en-US" sz="2300" b="1" dirty="0" smtClean="0">
                <a:latin typeface="Cambria" pitchFamily="18" charset="0"/>
              </a:rPr>
              <a:t>Later in 1 Corinthians 15, Paul compares the present body with the future resurrection body, demonstrating the qualitative difference between the two: “It is sown a perishable body, it is raised an imperishable body; it is sown in dishonor, it is raised in glory; it is sown in weakness, it is raised in power”                  (1 Cor. 15:42-43)   </a:t>
            </a:r>
          </a:p>
          <a:p>
            <a:endParaRPr lang="en-US" sz="1000" b="1" dirty="0" smtClean="0">
              <a:latin typeface="Cambria" pitchFamily="18" charset="0"/>
            </a:endParaRPr>
          </a:p>
          <a:p>
            <a:r>
              <a:rPr lang="en-US" sz="2300" b="1" dirty="0" smtClean="0">
                <a:latin typeface="Cambria" pitchFamily="18" charset="0"/>
              </a:rPr>
              <a:t>Because Christ’s resurrection is superior to death, death has lost its sting (1 Cor. 15:55).  Because He is our head, we are united with Him in all things, including the experience of our own glorious resurrections. </a:t>
            </a:r>
          </a:p>
        </p:txBody>
      </p:sp>
    </p:spTree>
    <p:extLst>
      <p:ext uri="{BB962C8B-B14F-4D97-AF65-F5344CB8AC3E}">
        <p14:creationId xmlns:p14="http://schemas.microsoft.com/office/powerpoint/2010/main" xmlns="" val="352696977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47649" y="1066800"/>
            <a:ext cx="8801101" cy="4247317"/>
          </a:xfrm>
          <a:prstGeom prst="rect">
            <a:avLst/>
          </a:prstGeom>
          <a:noFill/>
          <a:effectLst/>
        </p:spPr>
        <p:txBody>
          <a:bodyPr wrap="square" rtlCol="0">
            <a:spAutoFit/>
          </a:bodyPr>
          <a:lstStyle/>
          <a:p>
            <a:r>
              <a:rPr lang="en-US" sz="2300" b="1" dirty="0" smtClean="0">
                <a:latin typeface="Cambria" pitchFamily="18" charset="0"/>
              </a:rPr>
              <a:t>In Philippians 3:21 Paul says, </a:t>
            </a:r>
            <a:endParaRPr lang="en-US" sz="2300" b="1" dirty="0">
              <a:latin typeface="Cambria" pitchFamily="18" charset="0"/>
            </a:endParaRPr>
          </a:p>
          <a:p>
            <a:endParaRPr lang="en-US" sz="1000" b="1" dirty="0" smtClean="0">
              <a:latin typeface="Cambria" pitchFamily="18" charset="0"/>
            </a:endParaRPr>
          </a:p>
          <a:p>
            <a:r>
              <a:rPr lang="en-US" sz="2300" b="1" dirty="0" smtClean="0">
                <a:latin typeface="Cambria" pitchFamily="18" charset="0"/>
              </a:rPr>
              <a:t>“</a:t>
            </a:r>
            <a:r>
              <a:rPr lang="en-US" sz="2300" b="1" i="1" dirty="0" smtClean="0">
                <a:latin typeface="Cambria" pitchFamily="18" charset="0"/>
              </a:rPr>
              <a:t>He will transform the body of our humble state into conformity with the body of His glory, by the exertion of the power that He has even to subject all things to Himself</a:t>
            </a:r>
            <a:r>
              <a:rPr lang="en-US" sz="2300" b="1" dirty="0" smtClean="0">
                <a:latin typeface="Cambria" pitchFamily="18" charset="0"/>
              </a:rPr>
              <a:t>”</a:t>
            </a:r>
            <a:r>
              <a:rPr lang="en-US" sz="2300" b="1" i="1" dirty="0" smtClean="0">
                <a:latin typeface="Cambria" pitchFamily="18" charset="0"/>
              </a:rPr>
              <a:t> (</a:t>
            </a:r>
            <a:r>
              <a:rPr lang="en-US" sz="2300" b="1" i="1" dirty="0" err="1" smtClean="0">
                <a:latin typeface="Cambria" pitchFamily="18" charset="0"/>
              </a:rPr>
              <a:t>NASB</a:t>
            </a:r>
            <a:r>
              <a:rPr lang="en-US" sz="2300" b="1" i="1" dirty="0" smtClean="0">
                <a:latin typeface="Cambria" pitchFamily="18" charset="0"/>
              </a:rPr>
              <a:t> </a:t>
            </a:r>
            <a:r>
              <a:rPr lang="en-US" sz="2300" b="1" i="1" dirty="0">
                <a:latin typeface="Cambria" pitchFamily="18" charset="0"/>
              </a:rPr>
              <a:t>1995</a:t>
            </a:r>
            <a:r>
              <a:rPr lang="en-US" sz="2300" b="1" i="1" dirty="0" smtClean="0">
                <a:latin typeface="Cambria" pitchFamily="18" charset="0"/>
              </a:rPr>
              <a:t>).</a:t>
            </a:r>
          </a:p>
          <a:p>
            <a:endParaRPr lang="en-US" sz="1000" b="1" dirty="0" smtClean="0">
              <a:latin typeface="Cambria" pitchFamily="18" charset="0"/>
            </a:endParaRPr>
          </a:p>
          <a:p>
            <a:r>
              <a:rPr lang="en-US" sz="2300" b="1" dirty="0" smtClean="0">
                <a:latin typeface="Cambria" pitchFamily="18" charset="0"/>
              </a:rPr>
              <a:t>This means we shall no longer fear death. If we are in Christ – united to Him by the Holy Spirit through faith – we have absolute confidence in our own resurrection.   </a:t>
            </a:r>
          </a:p>
          <a:p>
            <a:endParaRPr lang="en-US" sz="1000" b="1" dirty="0" smtClean="0">
              <a:latin typeface="Cambria" pitchFamily="18" charset="0"/>
            </a:endParaRPr>
          </a:p>
          <a:p>
            <a:r>
              <a:rPr lang="en-US" sz="2300" b="1" dirty="0" smtClean="0">
                <a:latin typeface="Cambria" pitchFamily="18" charset="0"/>
              </a:rPr>
              <a:t>Because of the supremacy of Christ in resurrection, we, too, have victory over death. </a:t>
            </a:r>
          </a:p>
          <a:p>
            <a:endParaRPr lang="en-US" sz="1000" b="1" dirty="0" smtClean="0">
              <a:latin typeface="Cambria" pitchFamily="18" charset="0"/>
            </a:endParaRPr>
          </a:p>
          <a:p>
            <a:r>
              <a:rPr lang="en-US" sz="2300" b="1" i="1" dirty="0" smtClean="0">
                <a:effectLst>
                  <a:outerShdw blurRad="38100" dist="38100" dir="2700000" algn="tl">
                    <a:srgbClr val="000000">
                      <a:alpha val="43137"/>
                    </a:srgbClr>
                  </a:outerShdw>
                </a:effectLst>
                <a:latin typeface="Cambria" pitchFamily="18" charset="0"/>
              </a:rPr>
              <a:t>Christ </a:t>
            </a:r>
            <a:r>
              <a:rPr lang="en-US" sz="2300" b="1" i="1" dirty="0">
                <a:effectLst>
                  <a:outerShdw blurRad="38100" dist="38100" dir="2700000" algn="tl">
                    <a:srgbClr val="000000">
                      <a:alpha val="43137"/>
                    </a:srgbClr>
                  </a:outerShdw>
                </a:effectLst>
                <a:latin typeface="Cambria" pitchFamily="18" charset="0"/>
              </a:rPr>
              <a:t>is supreme in </a:t>
            </a:r>
            <a:r>
              <a:rPr lang="en-US" sz="2300" b="1" i="1" dirty="0" smtClean="0">
                <a:effectLst>
                  <a:outerShdw blurRad="38100" dist="38100" dir="2700000" algn="tl">
                    <a:srgbClr val="000000">
                      <a:alpha val="43137"/>
                    </a:srgbClr>
                  </a:outerShdw>
                </a:effectLst>
                <a:latin typeface="Cambria" pitchFamily="18" charset="0"/>
              </a:rPr>
              <a:t>resurrection!</a:t>
            </a:r>
          </a:p>
        </p:txBody>
      </p:sp>
    </p:spTree>
    <p:extLst>
      <p:ext uri="{BB962C8B-B14F-4D97-AF65-F5344CB8AC3E}">
        <p14:creationId xmlns:p14="http://schemas.microsoft.com/office/powerpoint/2010/main" xmlns="" val="32510020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685799" y="674763"/>
          <a:ext cx="7924801" cy="6078101"/>
        </p:xfrm>
        <a:graphic>
          <a:graphicData uri="http://schemas.openxmlformats.org/drawingml/2006/table">
            <a:tbl>
              <a:tblPr firstRow="1" firstCol="1" bandRow="1">
                <a:tableStyleId>{5C22544A-7EE6-4342-B048-85BDC9FD1C3A}</a:tableStyleId>
              </a:tblPr>
              <a:tblGrid>
                <a:gridCol w="1618445">
                  <a:extLst>
                    <a:ext uri="{9D8B030D-6E8A-4147-A177-3AD203B41FA5}">
                      <a16:colId xmlns="" xmlns:a16="http://schemas.microsoft.com/office/drawing/2014/main" val="20000"/>
                    </a:ext>
                  </a:extLst>
                </a:gridCol>
                <a:gridCol w="2267756">
                  <a:extLst>
                    <a:ext uri="{9D8B030D-6E8A-4147-A177-3AD203B41FA5}">
                      <a16:colId xmlns="" xmlns:a16="http://schemas.microsoft.com/office/drawing/2014/main" val="20001"/>
                    </a:ext>
                  </a:extLst>
                </a:gridCol>
                <a:gridCol w="1219200">
                  <a:extLst>
                    <a:ext uri="{9D8B030D-6E8A-4147-A177-3AD203B41FA5}">
                      <a16:colId xmlns="" xmlns:a16="http://schemas.microsoft.com/office/drawing/2014/main" val="20002"/>
                    </a:ext>
                  </a:extLst>
                </a:gridCol>
                <a:gridCol w="152400"/>
                <a:gridCol w="2667000"/>
              </a:tblGrid>
              <a:tr h="990466">
                <a:tc gridSpan="5">
                  <a:txBody>
                    <a:bodyPr/>
                    <a:lstStyle/>
                    <a:p>
                      <a:pPr marL="0" marR="0" algn="ctr">
                        <a:lnSpc>
                          <a:spcPct val="107000"/>
                        </a:lnSpc>
                        <a:spcBef>
                          <a:spcPts val="600"/>
                        </a:spcBef>
                        <a:spcAft>
                          <a:spcPts val="600"/>
                        </a:spcAft>
                      </a:pPr>
                      <a:r>
                        <a:rPr lang="en-US" sz="1800" dirty="0">
                          <a:solidFill>
                            <a:schemeClr val="tx1"/>
                          </a:solidFill>
                          <a:effectLst/>
                        </a:rPr>
                        <a:t>Christ Is</a:t>
                      </a:r>
                      <a:br>
                        <a:rPr lang="en-US" sz="1800" dirty="0">
                          <a:solidFill>
                            <a:schemeClr val="tx1"/>
                          </a:solidFill>
                          <a:effectLst/>
                        </a:rPr>
                      </a:br>
                      <a:r>
                        <a:rPr lang="en-US" sz="1800" dirty="0">
                          <a:solidFill>
                            <a:schemeClr val="tx1"/>
                          </a:solidFill>
                          <a:effectLst/>
                        </a:rPr>
                        <a:t>Preeminent in All Things</a:t>
                      </a:r>
                      <a:br>
                        <a:rPr lang="en-US" sz="1800" dirty="0">
                          <a:solidFill>
                            <a:schemeClr val="tx1"/>
                          </a:solidFill>
                          <a:effectLst/>
                        </a:rPr>
                      </a:br>
                      <a:r>
                        <a:rPr lang="en-US" sz="1800" dirty="0">
                          <a:solidFill>
                            <a:schemeClr val="tx1"/>
                          </a:solidFill>
                          <a:effectLst/>
                        </a:rPr>
                        <a:t>Supreme Lord - Sufficient Savior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54093">
                <a:tc>
                  <a:txBody>
                    <a:bodyPr/>
                    <a:lstStyle/>
                    <a:p>
                      <a:pPr marL="0" marR="0" algn="ctr">
                        <a:lnSpc>
                          <a:spcPct val="107000"/>
                        </a:lnSpc>
                        <a:spcBef>
                          <a:spcPts val="0"/>
                        </a:spcBef>
                        <a:spcAft>
                          <a:spcPts val="0"/>
                        </a:spcAft>
                      </a:pPr>
                      <a:r>
                        <a:rPr lang="en-US" sz="1600" b="1" dirty="0">
                          <a:solidFill>
                            <a:schemeClr val="tx1"/>
                          </a:solidFill>
                          <a:effectLst/>
                        </a:rPr>
                        <a:t>Colossians 1</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a:txBody>
                    <a:bodyPr/>
                    <a:lstStyle/>
                    <a:p>
                      <a:pPr marL="0" marR="0" algn="ctr">
                        <a:lnSpc>
                          <a:spcPct val="107000"/>
                        </a:lnSpc>
                        <a:spcBef>
                          <a:spcPts val="0"/>
                        </a:spcBef>
                        <a:spcAft>
                          <a:spcPts val="0"/>
                        </a:spcAft>
                      </a:pPr>
                      <a:r>
                        <a:rPr lang="en-US" sz="1600" b="1" dirty="0">
                          <a:solidFill>
                            <a:schemeClr val="tx1"/>
                          </a:solidFill>
                          <a:effectLst/>
                        </a:rPr>
                        <a:t>Colossians 2</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gridSpan="2">
                  <a:txBody>
                    <a:bodyPr/>
                    <a:lstStyle/>
                    <a:p>
                      <a:pPr marL="0" marR="0" algn="ctr">
                        <a:lnSpc>
                          <a:spcPct val="107000"/>
                        </a:lnSpc>
                        <a:spcBef>
                          <a:spcPts val="0"/>
                        </a:spcBef>
                        <a:spcAft>
                          <a:spcPts val="0"/>
                        </a:spcAft>
                      </a:pPr>
                      <a:r>
                        <a:rPr lang="en-US" sz="1600" b="1" dirty="0">
                          <a:solidFill>
                            <a:schemeClr val="tx1"/>
                          </a:solidFill>
                          <a:effectLst/>
                        </a:rPr>
                        <a:t>Colossians 3</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600" b="1" dirty="0">
                          <a:solidFill>
                            <a:schemeClr val="tx1"/>
                          </a:solidFill>
                          <a:effectLst/>
                        </a:rPr>
                        <a:t>Colossians 4</a:t>
                      </a:r>
                      <a:endParaRPr lang="en-U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6">
                        <a:lumMod val="40000"/>
                        <a:lumOff val="60000"/>
                      </a:schemeClr>
                    </a:solidFill>
                  </a:tcPr>
                </a:tc>
                <a:extLst>
                  <a:ext uri="{0D108BD9-81ED-4DB2-BD59-A6C34878D82A}">
                    <a16:rowId xmlns="" xmlns:a16="http://schemas.microsoft.com/office/drawing/2014/main" val="10001"/>
                  </a:ext>
                </a:extLst>
              </a:tr>
              <a:tr h="622673">
                <a:tc gridSpan="2">
                  <a:txBody>
                    <a:bodyPr/>
                    <a:lstStyle/>
                    <a:p>
                      <a:pPr marL="0" marR="0" algn="ctr">
                        <a:lnSpc>
                          <a:spcPct val="107000"/>
                        </a:lnSpc>
                        <a:spcBef>
                          <a:spcPts val="0"/>
                        </a:spcBef>
                        <a:spcAft>
                          <a:spcPts val="0"/>
                        </a:spcAft>
                      </a:pPr>
                      <a:r>
                        <a:rPr lang="en-US" sz="1400" b="1" dirty="0">
                          <a:solidFill>
                            <a:schemeClr val="tx1"/>
                          </a:solidFill>
                          <a:effectLst/>
                        </a:rPr>
                        <a:t>Supremacy of</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Submission to</a:t>
                      </a:r>
                      <a:br>
                        <a:rPr lang="en-US" sz="1400" b="1" dirty="0">
                          <a:solidFill>
                            <a:schemeClr val="tx1"/>
                          </a:solidFill>
                          <a:effectLst/>
                        </a:rPr>
                      </a:br>
                      <a:r>
                        <a:rPr lang="en-US" sz="1400" b="1" dirty="0">
                          <a:solidFill>
                            <a:schemeClr val="tx1"/>
                          </a:solidFill>
                          <a:effectLst/>
                        </a:rPr>
                        <a:t>Christ</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Doctrinal</a:t>
                      </a:r>
                      <a:br>
                        <a:rPr lang="en-US" sz="1400" b="1" dirty="0">
                          <a:solidFill>
                            <a:schemeClr val="tx1"/>
                          </a:solidFill>
                          <a:effectLst/>
                        </a:rPr>
                      </a:br>
                      <a:r>
                        <a:rPr lang="en-US" sz="1400" b="1" dirty="0">
                          <a:solidFill>
                            <a:schemeClr val="tx1"/>
                          </a:solidFill>
                          <a:effectLst/>
                        </a:rPr>
                        <a:t>and Corrective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Practical</a:t>
                      </a:r>
                      <a:br>
                        <a:rPr lang="en-US" sz="1400" b="1" dirty="0">
                          <a:solidFill>
                            <a:schemeClr val="tx1"/>
                          </a:solidFill>
                          <a:effectLst/>
                        </a:rPr>
                      </a:br>
                      <a:r>
                        <a:rPr lang="en-US" sz="1400" b="1" dirty="0">
                          <a:solidFill>
                            <a:schemeClr val="tx1"/>
                          </a:solidFill>
                          <a:effectLst/>
                        </a:rPr>
                        <a:t>and Reassuring</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Did For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What Christ</a:t>
                      </a:r>
                      <a:br>
                        <a:rPr lang="en-US" sz="1400" b="1" dirty="0">
                          <a:solidFill>
                            <a:schemeClr val="tx1"/>
                          </a:solidFill>
                          <a:effectLst/>
                        </a:rPr>
                      </a:br>
                      <a:r>
                        <a:rPr lang="en-US" sz="1400" b="1" dirty="0">
                          <a:solidFill>
                            <a:schemeClr val="tx1"/>
                          </a:solidFill>
                          <a:effectLst/>
                        </a:rPr>
                        <a:t>Does Through Us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Lord</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Life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Christ</a:t>
                      </a:r>
                      <a:br>
                        <a:rPr lang="en-US" sz="1400" b="1" dirty="0">
                          <a:solidFill>
                            <a:schemeClr val="tx1"/>
                          </a:solidFill>
                          <a:effectLst/>
                        </a:rPr>
                      </a:br>
                      <a:r>
                        <a:rPr lang="en-US" sz="1400" b="1" dirty="0">
                          <a:solidFill>
                            <a:schemeClr val="tx1"/>
                          </a:solidFill>
                          <a:effectLst/>
                        </a:rPr>
                        <a:t>our Love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 xmlns:a16="http://schemas.microsoft.com/office/drawing/2014/main" val="10005"/>
                  </a:ext>
                </a:extLst>
              </a:tr>
              <a:tr h="584308">
                <a:tc>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Body</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Christ the Lord</a:t>
                      </a:r>
                      <a:br>
                        <a:rPr lang="en-US" sz="1400" b="1" dirty="0">
                          <a:solidFill>
                            <a:schemeClr val="tx1"/>
                          </a:solidFill>
                          <a:effectLst/>
                        </a:rPr>
                      </a:br>
                      <a:r>
                        <a:rPr lang="en-US" sz="1400" b="1" dirty="0">
                          <a:solidFill>
                            <a:schemeClr val="tx1"/>
                          </a:solidFill>
                          <a:effectLst/>
                        </a:rPr>
                        <a:t>of the Universe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3">
                  <a:txBody>
                    <a:bodyPr/>
                    <a:lstStyle/>
                    <a:p>
                      <a:pPr marL="0" marR="0" algn="ctr">
                        <a:lnSpc>
                          <a:spcPct val="107000"/>
                        </a:lnSpc>
                        <a:spcBef>
                          <a:spcPts val="0"/>
                        </a:spcBef>
                        <a:spcAft>
                          <a:spcPts val="0"/>
                        </a:spcAft>
                      </a:pPr>
                      <a:r>
                        <a:rPr lang="en-US" sz="1400" b="1" dirty="0">
                          <a:solidFill>
                            <a:schemeClr val="tx1"/>
                          </a:solidFill>
                          <a:effectLst/>
                        </a:rPr>
                        <a:t>Christ the</a:t>
                      </a:r>
                      <a:br>
                        <a:rPr lang="en-US" sz="1400" b="1" dirty="0">
                          <a:solidFill>
                            <a:schemeClr val="tx1"/>
                          </a:solidFill>
                          <a:effectLst/>
                        </a:rPr>
                      </a:br>
                      <a:r>
                        <a:rPr lang="en-US" sz="1400" b="1" dirty="0">
                          <a:solidFill>
                            <a:schemeClr val="tx1"/>
                          </a:solidFill>
                          <a:effectLst/>
                        </a:rPr>
                        <a:t>Head of the Home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r h="584308">
                <a:tc>
                  <a:txBody>
                    <a:bodyPr/>
                    <a:lstStyle/>
                    <a:p>
                      <a:pPr marL="0" marR="0" algn="ctr">
                        <a:lnSpc>
                          <a:spcPct val="107000"/>
                        </a:lnSpc>
                        <a:spcBef>
                          <a:spcPts val="0"/>
                        </a:spcBef>
                        <a:spcAft>
                          <a:spcPts val="0"/>
                        </a:spcAft>
                      </a:pPr>
                      <a:r>
                        <a:rPr lang="en-US" sz="1400" b="1" dirty="0">
                          <a:solidFill>
                            <a:schemeClr val="tx1"/>
                          </a:solidFill>
                          <a:effectLst/>
                        </a:rPr>
                        <a:t>Instruction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Warnings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Exhortations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Reminders</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 xmlns:a16="http://schemas.microsoft.com/office/drawing/2014/main" val="10007"/>
                  </a:ext>
                </a:extLst>
              </a:tr>
              <a:tr h="357756">
                <a:tc>
                  <a:txBody>
                    <a:bodyPr/>
                    <a:lstStyle/>
                    <a:p>
                      <a:pPr marL="0" marR="0" algn="ctr">
                        <a:lnSpc>
                          <a:spcPct val="107000"/>
                        </a:lnSpc>
                        <a:spcBef>
                          <a:spcPts val="0"/>
                        </a:spcBef>
                        <a:spcAft>
                          <a:spcPts val="0"/>
                        </a:spcAft>
                      </a:pPr>
                      <a:r>
                        <a:rPr lang="en-US" sz="1400" b="1" dirty="0">
                          <a:solidFill>
                            <a:schemeClr val="tx1"/>
                          </a:solidFill>
                          <a:effectLst/>
                        </a:rPr>
                        <a:t>Reconciliation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Creation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a:txBody>
                    <a:bodyPr/>
                    <a:lstStyle/>
                    <a:p>
                      <a:pPr marL="0" marR="0" algn="ctr">
                        <a:lnSpc>
                          <a:spcPct val="107000"/>
                        </a:lnSpc>
                        <a:spcBef>
                          <a:spcPts val="0"/>
                        </a:spcBef>
                        <a:spcAft>
                          <a:spcPts val="0"/>
                        </a:spcAft>
                      </a:pPr>
                      <a:r>
                        <a:rPr lang="en-US" sz="1400" b="1" dirty="0">
                          <a:solidFill>
                            <a:schemeClr val="tx1"/>
                          </a:solidFill>
                          <a:effectLst/>
                        </a:rPr>
                        <a:t>Submission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gridSpan="2">
                  <a:txBody>
                    <a:bodyPr/>
                    <a:lstStyle/>
                    <a:p>
                      <a:pPr marL="0" marR="0" algn="ctr">
                        <a:lnSpc>
                          <a:spcPct val="107000"/>
                        </a:lnSpc>
                        <a:spcBef>
                          <a:spcPts val="0"/>
                        </a:spcBef>
                        <a:spcAft>
                          <a:spcPts val="0"/>
                        </a:spcAft>
                      </a:pPr>
                      <a:r>
                        <a:rPr lang="en-US" sz="1400" b="1" dirty="0">
                          <a:solidFill>
                            <a:schemeClr val="tx1"/>
                          </a:solidFill>
                          <a:effectLst/>
                        </a:rPr>
                        <a:t>Conversation</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extLst>
                  <a:ext uri="{0D108BD9-81ED-4DB2-BD59-A6C34878D82A}">
                    <a16:rowId xmlns="" xmlns:a16="http://schemas.microsoft.com/office/drawing/2014/main" val="10008"/>
                  </a:ext>
                </a:extLst>
              </a:tr>
              <a:tr h="584308">
                <a:tc gridSpan="2">
                  <a:txBody>
                    <a:bodyPr/>
                    <a:lstStyle/>
                    <a:p>
                      <a:pPr marL="0" marR="0" algn="ctr">
                        <a:lnSpc>
                          <a:spcPct val="107000"/>
                        </a:lnSpc>
                        <a:spcBef>
                          <a:spcPts val="0"/>
                        </a:spcBef>
                        <a:spcAft>
                          <a:spcPts val="0"/>
                        </a:spcAft>
                      </a:pPr>
                      <a:r>
                        <a:rPr lang="en-US" sz="1400" b="1" dirty="0">
                          <a:solidFill>
                            <a:schemeClr val="tx1"/>
                          </a:solidFill>
                          <a:effectLst/>
                        </a:rPr>
                        <a:t>His Person</a:t>
                      </a:r>
                      <a:br>
                        <a:rPr lang="en-US" sz="1400" b="1" dirty="0">
                          <a:solidFill>
                            <a:schemeClr val="tx1"/>
                          </a:solidFill>
                          <a:effectLst/>
                        </a:rPr>
                      </a:br>
                      <a:r>
                        <a:rPr lang="en-US" sz="1400" b="1" dirty="0">
                          <a:solidFill>
                            <a:schemeClr val="tx1"/>
                          </a:solidFill>
                          <a:effectLst/>
                        </a:rPr>
                        <a:t>and Work</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gridSpan="3">
                  <a:txBody>
                    <a:bodyPr/>
                    <a:lstStyle/>
                    <a:p>
                      <a:pPr marL="0" marR="0" algn="ctr">
                        <a:lnSpc>
                          <a:spcPct val="107000"/>
                        </a:lnSpc>
                        <a:spcBef>
                          <a:spcPts val="0"/>
                        </a:spcBef>
                        <a:spcAft>
                          <a:spcPts val="0"/>
                        </a:spcAft>
                      </a:pPr>
                      <a:r>
                        <a:rPr lang="en-US" sz="1400" b="1" dirty="0">
                          <a:solidFill>
                            <a:schemeClr val="tx1"/>
                          </a:solidFill>
                          <a:effectLst/>
                        </a:rPr>
                        <a:t>His Peace</a:t>
                      </a:r>
                      <a:br>
                        <a:rPr lang="en-US" sz="1400" b="1" dirty="0">
                          <a:solidFill>
                            <a:schemeClr val="tx1"/>
                          </a:solidFill>
                          <a:effectLst/>
                        </a:rPr>
                      </a:br>
                      <a:r>
                        <a:rPr lang="en-US" sz="1400" b="1" dirty="0">
                          <a:solidFill>
                            <a:schemeClr val="tx1"/>
                          </a:solidFill>
                          <a:effectLst/>
                        </a:rPr>
                        <a:t>and Presence</a:t>
                      </a:r>
                      <a:endParaRPr lang="en-U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6102" marR="66102" marT="66102" marB="66102">
                    <a:solidFill>
                      <a:schemeClr val="accent4"/>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9"/>
                  </a:ext>
                </a:extLst>
              </a:tr>
            </a:tbl>
          </a:graphicData>
        </a:graphic>
      </p:graphicFrame>
      <p:sp>
        <p:nvSpPr>
          <p:cNvPr id="3" name="TextBox 2"/>
          <p:cNvSpPr txBox="1"/>
          <p:nvPr/>
        </p:nvSpPr>
        <p:spPr>
          <a:xfrm>
            <a:off x="2324099" y="152400"/>
            <a:ext cx="4648200" cy="461665"/>
          </a:xfrm>
          <a:prstGeom prst="rect">
            <a:avLst/>
          </a:prstGeom>
          <a:noFill/>
        </p:spPr>
        <p:txBody>
          <a:bodyPr wrap="square" rtlCol="0">
            <a:spAutoFit/>
          </a:bodyPr>
          <a:lstStyle/>
          <a:p>
            <a:pPr algn="ct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Paul’s Pattern of Presentation</a:t>
            </a:r>
            <a:endPar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712543011"/>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47649" y="1066800"/>
            <a:ext cx="8801101" cy="5309146"/>
          </a:xfrm>
          <a:prstGeom prst="rect">
            <a:avLst/>
          </a:prstGeom>
          <a:noFill/>
          <a:effectLst/>
        </p:spPr>
        <p:txBody>
          <a:bodyPr wrap="square" rtlCol="0">
            <a:spAutoFit/>
          </a:bodyPr>
          <a:lstStyle/>
          <a:p>
            <a:r>
              <a:rPr lang="en-US" sz="2300" b="1" dirty="0" smtClean="0">
                <a:effectLst>
                  <a:outerShdw blurRad="38100" dist="38100" dir="2700000" algn="tl">
                    <a:srgbClr val="000000">
                      <a:alpha val="43137"/>
                    </a:srgbClr>
                  </a:outerShdw>
                </a:effectLst>
                <a:latin typeface="Cambria" pitchFamily="18" charset="0"/>
              </a:rPr>
              <a:t>       Fifth </a:t>
            </a:r>
            <a:r>
              <a:rPr lang="en-US" sz="2300" b="1" dirty="0" smtClean="0">
                <a:latin typeface="Cambria" pitchFamily="18" charset="0"/>
              </a:rPr>
              <a:t>– “Christ </a:t>
            </a:r>
            <a:r>
              <a:rPr lang="en-US" sz="2300" b="1" dirty="0">
                <a:latin typeface="Cambria" pitchFamily="18" charset="0"/>
              </a:rPr>
              <a:t>is supreme in </a:t>
            </a:r>
            <a:r>
              <a:rPr lang="en-US" sz="2300" b="1" dirty="0" smtClean="0">
                <a:latin typeface="Cambria" pitchFamily="18" charset="0"/>
              </a:rPr>
              <a:t>redemption” </a:t>
            </a:r>
            <a:r>
              <a:rPr lang="en-US" sz="2300" b="1" dirty="0">
                <a:latin typeface="Cambria" pitchFamily="18" charset="0"/>
              </a:rPr>
              <a:t>(</a:t>
            </a:r>
            <a:r>
              <a:rPr lang="en-US" sz="2300" b="1" dirty="0" smtClean="0">
                <a:latin typeface="Cambria" pitchFamily="18" charset="0"/>
              </a:rPr>
              <a:t>1:19 - 20) </a:t>
            </a:r>
            <a:endParaRPr lang="en-US" sz="2300" b="1" dirty="0">
              <a:latin typeface="Cambria" pitchFamily="18" charset="0"/>
            </a:endParaRPr>
          </a:p>
          <a:p>
            <a:endParaRPr lang="en-US" sz="1000" b="1" dirty="0" smtClean="0">
              <a:latin typeface="Cambria" pitchFamily="18" charset="0"/>
            </a:endParaRPr>
          </a:p>
          <a:p>
            <a:r>
              <a:rPr lang="en-US" sz="2300" b="1" dirty="0" smtClean="0">
                <a:latin typeface="Cambria" pitchFamily="18" charset="0"/>
              </a:rPr>
              <a:t>In these last two verses of the Christ hymn, Paul describes in two statements the person of Christ in relation to His work of redemption.</a:t>
            </a:r>
          </a:p>
          <a:p>
            <a:endParaRPr lang="en-US" sz="1000" b="1" dirty="0" smtClean="0">
              <a:latin typeface="Cambria" pitchFamily="18" charset="0"/>
            </a:endParaRPr>
          </a:p>
          <a:p>
            <a:r>
              <a:rPr lang="en-US" sz="2300" b="1" i="1" dirty="0" smtClean="0">
                <a:effectLst>
                  <a:outerShdw blurRad="38100" dist="38100" dir="2700000" algn="tl">
                    <a:srgbClr val="000000">
                      <a:alpha val="43137"/>
                    </a:srgbClr>
                  </a:outerShdw>
                </a:effectLst>
                <a:latin typeface="Cambria" pitchFamily="18" charset="0"/>
              </a:rPr>
              <a:t>First</a:t>
            </a:r>
            <a:r>
              <a:rPr lang="en-US" sz="2300" b="1" dirty="0" smtClean="0">
                <a:latin typeface="Cambria" pitchFamily="18" charset="0"/>
              </a:rPr>
              <a:t>, the “</a:t>
            </a:r>
            <a:r>
              <a:rPr lang="en-US" sz="2300" b="1" i="1" dirty="0" smtClean="0">
                <a:latin typeface="Cambria" pitchFamily="18" charset="0"/>
              </a:rPr>
              <a:t>fullness</a:t>
            </a:r>
            <a:r>
              <a:rPr lang="en-US" sz="2300" b="1" dirty="0" smtClean="0">
                <a:latin typeface="Cambria" pitchFamily="18" charset="0"/>
              </a:rPr>
              <a:t>” dwells in Christ (1:19).  Gnostic teachers speculated about the existence of a great “</a:t>
            </a:r>
            <a:r>
              <a:rPr lang="en-US" sz="2300" b="1" i="1" dirty="0" smtClean="0">
                <a:effectLst>
                  <a:outerShdw blurRad="38100" dist="38100" dir="2700000" algn="tl">
                    <a:srgbClr val="000000">
                      <a:alpha val="43137"/>
                    </a:srgbClr>
                  </a:outerShdw>
                </a:effectLst>
                <a:latin typeface="Cambria" pitchFamily="18" charset="0"/>
              </a:rPr>
              <a:t>Pleroma” </a:t>
            </a:r>
            <a:r>
              <a:rPr lang="en-US" sz="2300" b="1" dirty="0" smtClean="0">
                <a:latin typeface="Cambria" pitchFamily="18" charset="0"/>
              </a:rPr>
              <a:t>or “</a:t>
            </a:r>
            <a:r>
              <a:rPr lang="en-US" sz="2300" b="1" i="1" dirty="0" smtClean="0">
                <a:effectLst>
                  <a:outerShdw blurRad="38100" dist="38100" dir="2700000" algn="tl">
                    <a:srgbClr val="000000">
                      <a:alpha val="43137"/>
                    </a:srgbClr>
                  </a:outerShdw>
                </a:effectLst>
                <a:latin typeface="Cambria" pitchFamily="18" charset="0"/>
              </a:rPr>
              <a:t>fullness</a:t>
            </a:r>
            <a:r>
              <a:rPr lang="en-US" sz="2300" b="1" dirty="0" smtClean="0">
                <a:latin typeface="Cambria" pitchFamily="18" charset="0"/>
              </a:rPr>
              <a:t>” of </a:t>
            </a:r>
            <a:r>
              <a:rPr lang="en-US" sz="2300" b="1" i="1" dirty="0" smtClean="0">
                <a:latin typeface="Cambria" pitchFamily="18" charset="0"/>
              </a:rPr>
              <a:t>divinity</a:t>
            </a:r>
            <a:r>
              <a:rPr lang="en-US" sz="2300" b="1" dirty="0" smtClean="0">
                <a:latin typeface="Cambria" pitchFamily="18" charset="0"/>
              </a:rPr>
              <a:t> diffused throughout a pantheon of lessor emanated beings, of which Christ was merely one among many. </a:t>
            </a:r>
          </a:p>
          <a:p>
            <a:endParaRPr lang="en-US" sz="1000" b="1" dirty="0" smtClean="0">
              <a:latin typeface="Cambria" pitchFamily="18" charset="0"/>
            </a:endParaRPr>
          </a:p>
          <a:p>
            <a:r>
              <a:rPr lang="en-US" sz="2300" b="1" dirty="0" smtClean="0">
                <a:latin typeface="Cambria" pitchFamily="18" charset="0"/>
              </a:rPr>
              <a:t>Paul counters that the entire fullness of divine power and authority – all the attributes of God – are in Christ. </a:t>
            </a:r>
          </a:p>
          <a:p>
            <a:endParaRPr lang="en-US" sz="1000" b="1" dirty="0" smtClean="0">
              <a:latin typeface="Cambria" pitchFamily="18" charset="0"/>
            </a:endParaRPr>
          </a:p>
          <a:p>
            <a:r>
              <a:rPr lang="en-US" sz="2300" b="1" i="1" dirty="0" smtClean="0">
                <a:effectLst>
                  <a:outerShdw blurRad="38100" dist="38100" dir="2700000" algn="tl">
                    <a:srgbClr val="000000">
                      <a:alpha val="43137"/>
                    </a:srgbClr>
                  </a:outerShdw>
                </a:effectLst>
                <a:latin typeface="Cambria" pitchFamily="18" charset="0"/>
              </a:rPr>
              <a:t>Second, </a:t>
            </a:r>
            <a:r>
              <a:rPr lang="en-US" sz="2300" b="1" dirty="0" smtClean="0">
                <a:latin typeface="Cambria" pitchFamily="18" charset="0"/>
              </a:rPr>
              <a:t>because of who He is – fully divine and fully human – Christ is able to fully accomplish the reconciliation between heaven and earth. </a:t>
            </a:r>
          </a:p>
        </p:txBody>
      </p:sp>
    </p:spTree>
    <p:extLst>
      <p:ext uri="{BB962C8B-B14F-4D97-AF65-F5344CB8AC3E}">
        <p14:creationId xmlns:p14="http://schemas.microsoft.com/office/powerpoint/2010/main" xmlns="" val="29470807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47649" y="1066800"/>
            <a:ext cx="8801101" cy="5309146"/>
          </a:xfrm>
          <a:prstGeom prst="rect">
            <a:avLst/>
          </a:prstGeom>
          <a:noFill/>
          <a:effectLst/>
        </p:spPr>
        <p:txBody>
          <a:bodyPr wrap="square" rtlCol="0">
            <a:spAutoFit/>
          </a:bodyPr>
          <a:lstStyle/>
          <a:p>
            <a:r>
              <a:rPr lang="en-US" sz="2300" b="1" dirty="0" smtClean="0">
                <a:latin typeface="Cambria" pitchFamily="18" charset="0"/>
              </a:rPr>
              <a:t>Here Paul shifts from the person of Christ to the work of Christ, from His supremacy over all to His sufficiency for all. Through Christ’s atoning work on the cross, He has reconciled all things, “</a:t>
            </a:r>
            <a:r>
              <a:rPr lang="en-US" sz="2300" b="1" i="1" dirty="0" smtClean="0">
                <a:latin typeface="Cambria" pitchFamily="18" charset="0"/>
              </a:rPr>
              <a:t>whether things on earth or things in heaven</a:t>
            </a:r>
            <a:r>
              <a:rPr lang="en-US" sz="2300" b="1" dirty="0" smtClean="0">
                <a:latin typeface="Cambria" pitchFamily="18" charset="0"/>
              </a:rPr>
              <a:t>” (1:20).</a:t>
            </a:r>
            <a:endParaRPr lang="en-US" sz="2300" b="1" dirty="0">
              <a:latin typeface="Cambria" pitchFamily="18" charset="0"/>
            </a:endParaRPr>
          </a:p>
          <a:p>
            <a:endParaRPr lang="en-US" sz="1000" b="1" dirty="0" smtClean="0">
              <a:latin typeface="Cambria" pitchFamily="18" charset="0"/>
            </a:endParaRPr>
          </a:p>
          <a:p>
            <a:r>
              <a:rPr lang="en-US" sz="2300" b="1" dirty="0" smtClean="0">
                <a:latin typeface="Cambria" pitchFamily="18" charset="0"/>
              </a:rPr>
              <a:t>The Gnostics were wrong in their speculation that only spiritual, invisible, heavenly things could be save.  Just as heavenly and earthly things were originally created by Christ (1:16), so also heavenly and earthly things would be reconciled by Christ (1:20).  </a:t>
            </a:r>
          </a:p>
          <a:p>
            <a:endParaRPr lang="en-US" sz="1000" b="1" dirty="0" smtClean="0">
              <a:latin typeface="Cambria" pitchFamily="18" charset="0"/>
            </a:endParaRPr>
          </a:p>
          <a:p>
            <a:r>
              <a:rPr lang="en-US" sz="2300" b="1" dirty="0" smtClean="0">
                <a:latin typeface="Cambria" pitchFamily="18" charset="0"/>
              </a:rPr>
              <a:t>Since the fall of Adam, all of humanity has been in disharmony with God. However, because of Christ’s substitutionary death in our place – the righteous for the unrighteous – we have been reconciled with God (2 Cor. 5:18-21). </a:t>
            </a:r>
          </a:p>
          <a:p>
            <a:endParaRPr lang="en-US" sz="1000" b="1" dirty="0" smtClean="0">
              <a:latin typeface="Cambria" pitchFamily="18" charset="0"/>
            </a:endParaRPr>
          </a:p>
          <a:p>
            <a:endParaRPr lang="en-US" sz="1000" b="1" dirty="0" smtClean="0">
              <a:latin typeface="Cambria" pitchFamily="18" charset="0"/>
            </a:endParaRPr>
          </a:p>
        </p:txBody>
      </p:sp>
    </p:spTree>
    <p:extLst>
      <p:ext uri="{BB962C8B-B14F-4D97-AF65-F5344CB8AC3E}">
        <p14:creationId xmlns:p14="http://schemas.microsoft.com/office/powerpoint/2010/main" xmlns="" val="15192149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86800" cy="1815882"/>
          </a:xfrm>
          <a:prstGeom prst="rect">
            <a:avLst/>
          </a:prstGeom>
          <a:noFill/>
          <a:effectLst/>
        </p:spPr>
        <p:txBody>
          <a:bodyPr wrap="square" rtlCol="0">
            <a:spAutoFit/>
          </a:bodyPr>
          <a:lstStyle/>
          <a:p>
            <a:r>
              <a:rPr lang="en-US" sz="2300" b="1" dirty="0" smtClean="0">
                <a:latin typeface="Cambria" pitchFamily="18" charset="0"/>
              </a:rPr>
              <a:t>In our helpless, hopeless state, God took the initiative to make  “</a:t>
            </a:r>
            <a:r>
              <a:rPr lang="en-US" sz="2300" b="1" i="1" dirty="0" smtClean="0">
                <a:latin typeface="Cambria" pitchFamily="18" charset="0"/>
              </a:rPr>
              <a:t>peace through the blood of His cross</a:t>
            </a:r>
            <a:r>
              <a:rPr lang="en-US" sz="2300" b="1" dirty="0" smtClean="0">
                <a:latin typeface="Cambria" pitchFamily="18" charset="0"/>
              </a:rPr>
              <a:t>” (1:20).  Our whole being – body and soul – is saved by the work of Christ.</a:t>
            </a:r>
            <a:endParaRPr lang="en-US" sz="2300" b="1" dirty="0">
              <a:latin typeface="Cambria" pitchFamily="18" charset="0"/>
            </a:endParaRPr>
          </a:p>
          <a:p>
            <a:endParaRPr lang="en-US" sz="1000" b="1" dirty="0" smtClean="0">
              <a:latin typeface="Cambria" pitchFamily="18" charset="0"/>
            </a:endParaRPr>
          </a:p>
          <a:p>
            <a:r>
              <a:rPr lang="en-US" sz="2300" b="1" i="1" dirty="0">
                <a:effectLst>
                  <a:outerShdw blurRad="38100" dist="38100" dir="2700000" algn="tl">
                    <a:srgbClr val="000000">
                      <a:alpha val="43137"/>
                    </a:srgbClr>
                  </a:outerShdw>
                </a:effectLst>
                <a:latin typeface="Cambria" pitchFamily="18" charset="0"/>
              </a:rPr>
              <a:t>Christ is supreme in </a:t>
            </a:r>
            <a:r>
              <a:rPr lang="en-US" sz="2300" b="1" i="1" dirty="0" smtClean="0">
                <a:effectLst>
                  <a:outerShdw blurRad="38100" dist="38100" dir="2700000" algn="tl">
                    <a:srgbClr val="000000">
                      <a:alpha val="43137"/>
                    </a:srgbClr>
                  </a:outerShdw>
                </a:effectLst>
                <a:latin typeface="Cambria" pitchFamily="18" charset="0"/>
              </a:rPr>
              <a:t>redemption! </a:t>
            </a:r>
          </a:p>
          <a:p>
            <a:endParaRPr lang="en-US" sz="1000" b="1" dirty="0" smtClean="0">
              <a:latin typeface="Cambria" pitchFamily="18" charset="0"/>
            </a:endParaRPr>
          </a:p>
        </p:txBody>
      </p:sp>
    </p:spTree>
    <p:extLst>
      <p:ext uri="{BB962C8B-B14F-4D97-AF65-F5344CB8AC3E}">
        <p14:creationId xmlns:p14="http://schemas.microsoft.com/office/powerpoint/2010/main" xmlns="" val="202185089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47649" y="1066800"/>
            <a:ext cx="8801101" cy="4401205"/>
          </a:xfrm>
          <a:prstGeom prst="rect">
            <a:avLst/>
          </a:prstGeom>
          <a:noFill/>
          <a:effectLst/>
        </p:spPr>
        <p:txBody>
          <a:bodyPr wrap="square" rtlCol="0">
            <a:spAutoFit/>
          </a:bodyPr>
          <a:lstStyle/>
          <a:p>
            <a:r>
              <a:rPr lang="en-US" sz="2300" b="1" dirty="0" smtClean="0">
                <a:effectLst>
                  <a:outerShdw blurRad="38100" dist="38100" dir="2700000" algn="tl">
                    <a:srgbClr val="000000">
                      <a:alpha val="43137"/>
                    </a:srgbClr>
                  </a:outerShdw>
                </a:effectLst>
                <a:latin typeface="Cambria" pitchFamily="18" charset="0"/>
              </a:rPr>
              <a:t>       Six </a:t>
            </a:r>
            <a:r>
              <a:rPr lang="en-US" sz="2300" b="1" dirty="0" smtClean="0">
                <a:latin typeface="Cambria" pitchFamily="18" charset="0"/>
              </a:rPr>
              <a:t>– “Christ </a:t>
            </a:r>
            <a:r>
              <a:rPr lang="en-US" sz="2300" b="1" dirty="0">
                <a:latin typeface="Cambria" pitchFamily="18" charset="0"/>
              </a:rPr>
              <a:t>is supreme in </a:t>
            </a:r>
            <a:r>
              <a:rPr lang="en-US" sz="2300" b="1" dirty="0" smtClean="0">
                <a:latin typeface="Cambria" pitchFamily="18" charset="0"/>
              </a:rPr>
              <a:t>everything” </a:t>
            </a:r>
            <a:r>
              <a:rPr lang="en-US" sz="2300" b="1" dirty="0">
                <a:latin typeface="Cambria" pitchFamily="18" charset="0"/>
              </a:rPr>
              <a:t>(</a:t>
            </a:r>
            <a:r>
              <a:rPr lang="en-US" sz="2300" b="1" dirty="0" smtClean="0">
                <a:latin typeface="Cambria" pitchFamily="18" charset="0"/>
              </a:rPr>
              <a:t>1:18) </a:t>
            </a:r>
            <a:endParaRPr lang="en-US" sz="2300" b="1" dirty="0">
              <a:latin typeface="Cambria" pitchFamily="18" charset="0"/>
            </a:endParaRPr>
          </a:p>
          <a:p>
            <a:endParaRPr lang="en-US" sz="1000" b="1" dirty="0" smtClean="0">
              <a:latin typeface="Cambria" pitchFamily="18" charset="0"/>
            </a:endParaRPr>
          </a:p>
          <a:p>
            <a:r>
              <a:rPr lang="en-US" sz="2300" b="1" dirty="0" smtClean="0">
                <a:latin typeface="Cambria" pitchFamily="18" charset="0"/>
              </a:rPr>
              <a:t>At </a:t>
            </a:r>
            <a:r>
              <a:rPr lang="en-US" sz="2300" b="1" dirty="0">
                <a:latin typeface="Cambria" pitchFamily="18" charset="0"/>
              </a:rPr>
              <a:t>the heart of the Christ hymn Paul makes the ultimate statement for </a:t>
            </a:r>
            <a:r>
              <a:rPr lang="en-US" sz="2300" b="1" dirty="0" smtClean="0">
                <a:latin typeface="Cambria" pitchFamily="18" charset="0"/>
              </a:rPr>
              <a:t>Christ’s all-supremacy: “</a:t>
            </a:r>
            <a:r>
              <a:rPr lang="en-US" sz="2300" b="1" i="1" dirty="0" smtClean="0">
                <a:latin typeface="Cambria" pitchFamily="18" charset="0"/>
              </a:rPr>
              <a:t>He Himself will come to have first place in everything.</a:t>
            </a:r>
            <a:r>
              <a:rPr lang="en-US" sz="2300" b="1" dirty="0" smtClean="0">
                <a:latin typeface="Cambria" pitchFamily="18" charset="0"/>
              </a:rPr>
              <a:t>”  </a:t>
            </a:r>
          </a:p>
          <a:p>
            <a:endParaRPr lang="en-US" sz="1000" b="1" dirty="0" smtClean="0">
              <a:latin typeface="Cambria" pitchFamily="18" charset="0"/>
            </a:endParaRPr>
          </a:p>
          <a:p>
            <a:r>
              <a:rPr lang="en-US" sz="2300" b="1" dirty="0" smtClean="0">
                <a:latin typeface="Cambria" pitchFamily="18" charset="0"/>
              </a:rPr>
              <a:t>Because of who Christ is and what He has done, we can surrender everything to Him.  </a:t>
            </a:r>
          </a:p>
          <a:p>
            <a:endParaRPr lang="en-US" sz="1000" b="1" dirty="0">
              <a:latin typeface="Cambria" pitchFamily="18" charset="0"/>
            </a:endParaRPr>
          </a:p>
          <a:p>
            <a:r>
              <a:rPr lang="en-US" sz="2300" b="1" dirty="0" smtClean="0">
                <a:latin typeface="Cambria" pitchFamily="18" charset="0"/>
              </a:rPr>
              <a:t>Over little things and big things, over the past, present and future, and over things seen and unseen – Jesus Christ is Lord. He is to have first place in everything.  </a:t>
            </a:r>
          </a:p>
          <a:p>
            <a:endParaRPr lang="en-US" sz="1000" b="1" dirty="0">
              <a:latin typeface="Cambria" pitchFamily="18" charset="0"/>
            </a:endParaRPr>
          </a:p>
          <a:p>
            <a:r>
              <a:rPr lang="en-US" sz="2300" b="1" i="1" dirty="0" smtClean="0">
                <a:effectLst>
                  <a:outerShdw blurRad="38100" dist="38100" dir="2700000" algn="tl">
                    <a:srgbClr val="000000">
                      <a:alpha val="43137"/>
                    </a:srgbClr>
                  </a:outerShdw>
                </a:effectLst>
                <a:latin typeface="Cambria" pitchFamily="18" charset="0"/>
              </a:rPr>
              <a:t>Christ </a:t>
            </a:r>
            <a:r>
              <a:rPr lang="en-US" sz="2300" b="1" i="1" dirty="0">
                <a:effectLst>
                  <a:outerShdw blurRad="38100" dist="38100" dir="2700000" algn="tl">
                    <a:srgbClr val="000000">
                      <a:alpha val="43137"/>
                    </a:srgbClr>
                  </a:outerShdw>
                </a:effectLst>
                <a:latin typeface="Cambria" pitchFamily="18" charset="0"/>
              </a:rPr>
              <a:t>is supreme in </a:t>
            </a:r>
            <a:r>
              <a:rPr lang="en-US" sz="2300" b="1" i="1" dirty="0" smtClean="0">
                <a:effectLst>
                  <a:outerShdw blurRad="38100" dist="38100" dir="2700000" algn="tl">
                    <a:srgbClr val="000000">
                      <a:alpha val="43137"/>
                    </a:srgbClr>
                  </a:outerShdw>
                </a:effectLst>
                <a:latin typeface="Cambria" pitchFamily="18" charset="0"/>
              </a:rPr>
              <a:t>everything</a:t>
            </a:r>
            <a:r>
              <a:rPr lang="en-US" sz="2300" b="1" dirty="0" smtClean="0">
                <a:latin typeface="Cambria" pitchFamily="18" charset="0"/>
              </a:rPr>
              <a:t>!</a:t>
            </a:r>
          </a:p>
          <a:p>
            <a:endParaRPr lang="en-US" sz="1000" b="1" dirty="0" smtClean="0">
              <a:latin typeface="Cambria" pitchFamily="18" charset="0"/>
            </a:endParaRPr>
          </a:p>
        </p:txBody>
      </p:sp>
    </p:spTree>
    <p:extLst>
      <p:ext uri="{BB962C8B-B14F-4D97-AF65-F5344CB8AC3E}">
        <p14:creationId xmlns:p14="http://schemas.microsoft.com/office/powerpoint/2010/main" xmlns="" val="224582498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1:21 - 23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95400"/>
            <a:ext cx="8382000" cy="3231654"/>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i="1" baseline="30000" dirty="0" smtClean="0">
                <a:latin typeface="Georgia" panose="02040502050405020303" pitchFamily="18" charset="0"/>
              </a:rPr>
              <a:t>21</a:t>
            </a:r>
            <a:r>
              <a:rPr lang="en-US" sz="2400" i="1" baseline="30000" dirty="0" smtClean="0">
                <a:latin typeface="Georgia" panose="02040502050405020303" pitchFamily="18" charset="0"/>
              </a:rPr>
              <a:t> </a:t>
            </a:r>
            <a:r>
              <a:rPr lang="en-US" sz="2400" i="1" dirty="0">
                <a:latin typeface="Georgia" panose="02040502050405020303" pitchFamily="18" charset="0"/>
              </a:rPr>
              <a:t>And you, who once were alienated and enemies in your mind by wicked works, yet now He has reconciled </a:t>
            </a:r>
            <a:r>
              <a:rPr lang="en-US" sz="2400" b="1" i="1" baseline="30000" dirty="0" smtClean="0">
                <a:latin typeface="Georgia" panose="02040502050405020303" pitchFamily="18" charset="0"/>
              </a:rPr>
              <a:t>22</a:t>
            </a:r>
            <a:r>
              <a:rPr lang="en-US" sz="2400" i="1" dirty="0" smtClean="0">
                <a:latin typeface="Georgia" panose="02040502050405020303" pitchFamily="18" charset="0"/>
              </a:rPr>
              <a:t> </a:t>
            </a:r>
            <a:r>
              <a:rPr lang="en-US" sz="2400" i="1" dirty="0">
                <a:latin typeface="Georgia" panose="02040502050405020303" pitchFamily="18" charset="0"/>
              </a:rPr>
              <a:t>in the body of His flesh through death, to present you holy, and blameless, and above reproach in His sight— </a:t>
            </a:r>
            <a:r>
              <a:rPr lang="en-US" sz="2400" b="1" i="1" baseline="30000" dirty="0" smtClean="0">
                <a:latin typeface="Georgia" panose="02040502050405020303" pitchFamily="18" charset="0"/>
              </a:rPr>
              <a:t>23</a:t>
            </a:r>
            <a:r>
              <a:rPr lang="en-US" sz="2400" i="1" baseline="30000" dirty="0" smtClean="0">
                <a:latin typeface="Georgia" panose="02040502050405020303" pitchFamily="18" charset="0"/>
              </a:rPr>
              <a:t> </a:t>
            </a:r>
            <a:r>
              <a:rPr lang="en-US" sz="2400" i="1" dirty="0">
                <a:latin typeface="Georgia" panose="02040502050405020303" pitchFamily="18" charset="0"/>
              </a:rPr>
              <a:t>if indeed you continue in the faith, grounded and steadfast, and are not moved away from the hope of the gospel which you heard, which was preached to every creature under heaven, of which I, Paul, became a minister</a:t>
            </a:r>
            <a:r>
              <a:rPr lang="en-US" sz="2400" i="1" dirty="0" smtClean="0">
                <a:latin typeface="Georgia" panose="02040502050405020303" pitchFamily="18" charset="0"/>
              </a:rPr>
              <a:t>.</a:t>
            </a:r>
            <a:endParaRPr lang="en-US" sz="2400" i="1" dirty="0">
              <a:latin typeface="Georgia" panose="02040502050405020303" pitchFamily="18" charset="0"/>
            </a:endParaRPr>
          </a:p>
        </p:txBody>
      </p:sp>
    </p:spTree>
    <p:extLst>
      <p:ext uri="{BB962C8B-B14F-4D97-AF65-F5344CB8AC3E}">
        <p14:creationId xmlns:p14="http://schemas.microsoft.com/office/powerpoint/2010/main" xmlns="" val="5550001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1:21 </a:t>
            </a:r>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190499" y="1206500"/>
            <a:ext cx="8801101" cy="5155257"/>
          </a:xfrm>
          <a:prstGeom prst="rect">
            <a:avLst/>
          </a:prstGeom>
          <a:noFill/>
          <a:effectLst/>
        </p:spPr>
        <p:txBody>
          <a:bodyPr wrap="square" rtlCol="0">
            <a:spAutoFit/>
          </a:bodyPr>
          <a:lstStyle/>
          <a:p>
            <a:pPr indent="457200"/>
            <a:r>
              <a:rPr lang="en-US" sz="2300" b="1" dirty="0" smtClean="0">
                <a:latin typeface="Cambria" pitchFamily="18" charset="0"/>
              </a:rPr>
              <a:t> The resounding chorus of the Christ Hymn reached its climax in 1:20.  With the profound lyrics still echoing in the air, Paul picks up the theme of Christ’s work of reconciliation and turns it into a personal challenge for his readers.  </a:t>
            </a:r>
          </a:p>
          <a:p>
            <a:pPr indent="457200"/>
            <a:endParaRPr lang="en-US" sz="1000" b="1" dirty="0">
              <a:latin typeface="Cambria" pitchFamily="18" charset="0"/>
            </a:endParaRPr>
          </a:p>
          <a:p>
            <a:pPr indent="457200"/>
            <a:r>
              <a:rPr lang="en-US" sz="2300" b="1" dirty="0" smtClean="0">
                <a:latin typeface="Cambria" pitchFamily="18" charset="0"/>
              </a:rPr>
              <a:t>The hymn of Colossians 1:15-20 has spoken generally of “</a:t>
            </a:r>
            <a:r>
              <a:rPr lang="en-US" sz="2300" b="1" i="1" dirty="0" smtClean="0">
                <a:latin typeface="Cambria" pitchFamily="18" charset="0"/>
              </a:rPr>
              <a:t>all</a:t>
            </a:r>
            <a:r>
              <a:rPr lang="en-US" sz="2300" b="1" dirty="0" smtClean="0">
                <a:latin typeface="Cambria" pitchFamily="18" charset="0"/>
              </a:rPr>
              <a:t> </a:t>
            </a:r>
            <a:r>
              <a:rPr lang="en-US" sz="2300" b="1" i="1" dirty="0" smtClean="0">
                <a:latin typeface="Cambria" pitchFamily="18" charset="0"/>
              </a:rPr>
              <a:t>things</a:t>
            </a:r>
            <a:r>
              <a:rPr lang="en-US" sz="2300" b="1" dirty="0" smtClean="0">
                <a:latin typeface="Cambria" pitchFamily="18" charset="0"/>
              </a:rPr>
              <a:t>, (16)” “</a:t>
            </a:r>
            <a:r>
              <a:rPr lang="en-US" sz="2300" b="1" i="1" dirty="0" smtClean="0">
                <a:latin typeface="Cambria" pitchFamily="18" charset="0"/>
              </a:rPr>
              <a:t>the Church</a:t>
            </a:r>
            <a:r>
              <a:rPr lang="en-US" sz="2300" b="1" dirty="0" smtClean="0">
                <a:latin typeface="Cambria" pitchFamily="18" charset="0"/>
              </a:rPr>
              <a:t>, (18)” and “</a:t>
            </a:r>
            <a:r>
              <a:rPr lang="en-US" sz="2300" b="1" i="1" dirty="0" smtClean="0">
                <a:latin typeface="Cambria" pitchFamily="18" charset="0"/>
              </a:rPr>
              <a:t>the dead</a:t>
            </a:r>
            <a:r>
              <a:rPr lang="en-US" sz="2300" b="1" dirty="0" smtClean="0">
                <a:latin typeface="Cambria" pitchFamily="18" charset="0"/>
              </a:rPr>
              <a:t> (</a:t>
            </a:r>
            <a:r>
              <a:rPr lang="en-US" sz="2300" b="1" dirty="0">
                <a:latin typeface="Cambria" pitchFamily="18" charset="0"/>
              </a:rPr>
              <a:t>18</a:t>
            </a:r>
            <a:r>
              <a:rPr lang="en-US" sz="2300" b="1" dirty="0" smtClean="0">
                <a:latin typeface="Cambria" pitchFamily="18" charset="0"/>
              </a:rPr>
              <a:t>).” Now Paul moves from the general to the particular, from the universal to the personal, with one little pronoun: </a:t>
            </a:r>
            <a:r>
              <a:rPr lang="en-US" sz="2300" b="1" i="1" dirty="0" smtClean="0">
                <a:effectLst>
                  <a:outerShdw blurRad="38100" dist="38100" dir="2700000" algn="tl">
                    <a:srgbClr val="000000">
                      <a:alpha val="43137"/>
                    </a:srgbClr>
                  </a:outerShdw>
                </a:effectLst>
                <a:latin typeface="Cambria" pitchFamily="18" charset="0"/>
              </a:rPr>
              <a:t>YOU</a:t>
            </a:r>
            <a:r>
              <a:rPr lang="en-US" sz="2300" b="1" dirty="0" smtClean="0">
                <a:latin typeface="Cambria" pitchFamily="18" charset="0"/>
              </a:rPr>
              <a:t>.  </a:t>
            </a:r>
            <a:endParaRPr lang="en-US" sz="2300" b="1" dirty="0">
              <a:latin typeface="Cambria" pitchFamily="18" charset="0"/>
            </a:endParaRPr>
          </a:p>
          <a:p>
            <a:pPr indent="457200"/>
            <a:endParaRPr lang="en-US" sz="1000" b="1" dirty="0" smtClean="0">
              <a:latin typeface="Cambria" pitchFamily="18" charset="0"/>
            </a:endParaRPr>
          </a:p>
          <a:p>
            <a:pPr indent="457200"/>
            <a:r>
              <a:rPr lang="en-US" sz="2300" b="1" dirty="0" smtClean="0">
                <a:latin typeface="Cambria" pitchFamily="18" charset="0"/>
              </a:rPr>
              <a:t>All of us, being sinful by nature and by choice, need reconciliation. It isn’t enough to think that Christ has abstractly reconciled heaven and earth through His incarnation, death, and resurrection.  The reconciliation must be made personal and practical.  </a:t>
            </a:r>
            <a:endParaRPr lang="en-US" sz="1000" b="1" dirty="0" smtClean="0">
              <a:latin typeface="Cambria" pitchFamily="18" charset="0"/>
            </a:endParaRPr>
          </a:p>
          <a:p>
            <a:endParaRPr lang="en-US" sz="1000" b="1" dirty="0" smtClean="0">
              <a:latin typeface="Cambria" pitchFamily="18" charset="0"/>
            </a:endParaRPr>
          </a:p>
        </p:txBody>
      </p:sp>
    </p:spTree>
    <p:extLst>
      <p:ext uri="{BB962C8B-B14F-4D97-AF65-F5344CB8AC3E}">
        <p14:creationId xmlns:p14="http://schemas.microsoft.com/office/powerpoint/2010/main" xmlns="" val="14128454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1:21 </a:t>
            </a:r>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190499" y="1075765"/>
            <a:ext cx="8801101" cy="5355312"/>
          </a:xfrm>
          <a:prstGeom prst="rect">
            <a:avLst/>
          </a:prstGeom>
          <a:noFill/>
          <a:effectLst/>
        </p:spPr>
        <p:txBody>
          <a:bodyPr wrap="square" rtlCol="0">
            <a:spAutoFit/>
          </a:bodyPr>
          <a:lstStyle/>
          <a:p>
            <a:r>
              <a:rPr lang="en-US" sz="2300" b="1" dirty="0" smtClean="0">
                <a:latin typeface="Cambria" pitchFamily="18" charset="0"/>
              </a:rPr>
              <a:t>      The Colossians experienced this when they received reconciliation with God by grace alone through faith alone in Christ alone</a:t>
            </a:r>
            <a:r>
              <a:rPr lang="en-US" sz="2300" b="1" dirty="0">
                <a:latin typeface="Cambria" pitchFamily="18" charset="0"/>
              </a:rPr>
              <a:t>. They had been “</a:t>
            </a:r>
            <a:r>
              <a:rPr lang="en-US" sz="2300" b="1" i="1" dirty="0">
                <a:latin typeface="Cambria" pitchFamily="18" charset="0"/>
              </a:rPr>
              <a:t>alienated and hostile</a:t>
            </a:r>
            <a:r>
              <a:rPr lang="en-US" sz="2300" b="1" dirty="0">
                <a:latin typeface="Cambria" pitchFamily="18" charset="0"/>
              </a:rPr>
              <a:t>” toward God, which manifested in </a:t>
            </a:r>
            <a:r>
              <a:rPr lang="en-US" sz="2300" b="1" dirty="0" smtClean="0">
                <a:latin typeface="Cambria" pitchFamily="18" charset="0"/>
              </a:rPr>
              <a:t>wicked works </a:t>
            </a:r>
            <a:r>
              <a:rPr lang="en-US" sz="2300" b="1" dirty="0">
                <a:latin typeface="Cambria" pitchFamily="18" charset="0"/>
              </a:rPr>
              <a:t>(1:21). </a:t>
            </a:r>
            <a:endParaRPr lang="en-US" sz="2300" b="1" dirty="0" smtClean="0">
              <a:latin typeface="Cambria" pitchFamily="18" charset="0"/>
            </a:endParaRPr>
          </a:p>
          <a:p>
            <a:endParaRPr lang="en-US" sz="1000" b="1" dirty="0">
              <a:latin typeface="Cambria" pitchFamily="18" charset="0"/>
            </a:endParaRPr>
          </a:p>
          <a:p>
            <a:r>
              <a:rPr lang="en-US" sz="2300" b="1" dirty="0" smtClean="0">
                <a:latin typeface="Cambria" pitchFamily="18" charset="0"/>
              </a:rPr>
              <a:t>Paul didn’t have to make a list of their sins; they knew the evil deeds from which they had been saved.  But when the reconciliation Christ accomplished became theirs through His sacrificial death for them, their transformation from sinful to holy had begun.  The purpose of their salvation was not only forgiveness of sins (1:14), but also a life that is “holy and blameless and beyond reproach” (1:22).</a:t>
            </a:r>
            <a:endParaRPr lang="en-US" sz="2300" b="1" dirty="0">
              <a:latin typeface="Cambria" pitchFamily="18" charset="0"/>
            </a:endParaRPr>
          </a:p>
          <a:p>
            <a:endParaRPr lang="en-US" sz="1000" b="1" dirty="0" smtClean="0">
              <a:latin typeface="Cambria" pitchFamily="18" charset="0"/>
            </a:endParaRPr>
          </a:p>
          <a:p>
            <a:r>
              <a:rPr lang="en-US" sz="2300" b="1" dirty="0" smtClean="0">
                <a:latin typeface="Cambria" pitchFamily="18" charset="0"/>
              </a:rPr>
              <a:t>Whatever  the specific danger threatening some among the Colossian church, Paul saw the need to add a sobering warning to this positive statement. </a:t>
            </a:r>
            <a:endParaRPr lang="en-US" sz="1000" b="1" dirty="0" smtClean="0">
              <a:latin typeface="Cambria" pitchFamily="18" charset="0"/>
            </a:endParaRPr>
          </a:p>
        </p:txBody>
      </p:sp>
    </p:spTree>
    <p:extLst>
      <p:ext uri="{BB962C8B-B14F-4D97-AF65-F5344CB8AC3E}">
        <p14:creationId xmlns:p14="http://schemas.microsoft.com/office/powerpoint/2010/main" xmlns="" val="359371310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1:21 </a:t>
            </a:r>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190499" y="1021750"/>
            <a:ext cx="8801101" cy="5863144"/>
          </a:xfrm>
          <a:prstGeom prst="rect">
            <a:avLst/>
          </a:prstGeom>
          <a:noFill/>
          <a:effectLst/>
        </p:spPr>
        <p:txBody>
          <a:bodyPr wrap="square" rtlCol="0">
            <a:spAutoFit/>
          </a:bodyPr>
          <a:lstStyle/>
          <a:p>
            <a:r>
              <a:rPr lang="en-US" sz="2300" b="1" dirty="0" smtClean="0">
                <a:latin typeface="Cambria" pitchFamily="18" charset="0"/>
              </a:rPr>
              <a:t>      He says that they were reconciled to God “</a:t>
            </a:r>
            <a:r>
              <a:rPr lang="en-US" sz="2300" b="1" i="1" dirty="0" smtClean="0">
                <a:latin typeface="Cambria" pitchFamily="18" charset="0"/>
              </a:rPr>
              <a:t>if indeed</a:t>
            </a:r>
            <a:r>
              <a:rPr lang="en-US" sz="2300" b="1" dirty="0" smtClean="0">
                <a:latin typeface="Cambria" pitchFamily="18" charset="0"/>
              </a:rPr>
              <a:t>” they would continue in the </a:t>
            </a:r>
            <a:r>
              <a:rPr lang="en-US" sz="2300" b="1" i="1" dirty="0" smtClean="0">
                <a:latin typeface="Cambria" pitchFamily="18" charset="0"/>
              </a:rPr>
              <a:t>faith</a:t>
            </a:r>
            <a:r>
              <a:rPr lang="en-US" sz="2300" b="1" dirty="0" smtClean="0">
                <a:latin typeface="Cambria" pitchFamily="18" charset="0"/>
              </a:rPr>
              <a:t> and </a:t>
            </a:r>
            <a:r>
              <a:rPr lang="en-US" sz="2300" b="1" i="1" dirty="0" smtClean="0">
                <a:latin typeface="Cambria" pitchFamily="18" charset="0"/>
              </a:rPr>
              <a:t>hope</a:t>
            </a:r>
            <a:r>
              <a:rPr lang="en-US" sz="2300" b="1" dirty="0" smtClean="0">
                <a:latin typeface="Cambria" pitchFamily="18" charset="0"/>
              </a:rPr>
              <a:t> of the gospel (1:23). </a:t>
            </a:r>
          </a:p>
          <a:p>
            <a:endParaRPr lang="en-US" sz="1000" b="1" dirty="0">
              <a:latin typeface="Cambria" pitchFamily="18" charset="0"/>
            </a:endParaRPr>
          </a:p>
          <a:p>
            <a:r>
              <a:rPr lang="en-US" sz="2300" b="1" dirty="0" smtClean="0">
                <a:latin typeface="Cambria" pitchFamily="18" charset="0"/>
              </a:rPr>
              <a:t>At first glance, this conditional phrase seems to suggest that if they failed to continue steadfastly in </a:t>
            </a:r>
            <a:r>
              <a:rPr lang="en-US" sz="2300" b="1" i="1" dirty="0" smtClean="0">
                <a:latin typeface="Cambria" pitchFamily="18" charset="0"/>
              </a:rPr>
              <a:t>faith</a:t>
            </a:r>
            <a:r>
              <a:rPr lang="en-US" sz="2300" b="1" dirty="0" smtClean="0">
                <a:latin typeface="Cambria" pitchFamily="18" charset="0"/>
              </a:rPr>
              <a:t> and </a:t>
            </a:r>
            <a:r>
              <a:rPr lang="en-US" sz="2300" b="1" i="1" dirty="0" smtClean="0">
                <a:latin typeface="Cambria" pitchFamily="18" charset="0"/>
              </a:rPr>
              <a:t>hope</a:t>
            </a:r>
            <a:r>
              <a:rPr lang="en-US" sz="2300" b="1" dirty="0" smtClean="0">
                <a:latin typeface="Cambria" pitchFamily="18" charset="0"/>
              </a:rPr>
              <a:t>, then they would lose their salvation and forfeit their reconciliation with God, once again becoming alienated and hostile toward the one who had redeemed them.</a:t>
            </a:r>
          </a:p>
          <a:p>
            <a:endParaRPr lang="en-US" sz="1000" b="1" dirty="0" smtClean="0">
              <a:latin typeface="Cambria" pitchFamily="18" charset="0"/>
            </a:endParaRPr>
          </a:p>
          <a:p>
            <a:r>
              <a:rPr lang="en-US" sz="1000" b="1" dirty="0" smtClean="0">
                <a:latin typeface="Cambria" pitchFamily="18" charset="0"/>
              </a:rPr>
              <a:t> </a:t>
            </a:r>
            <a:r>
              <a:rPr lang="en-US" sz="2300" b="1" i="1" dirty="0" smtClean="0">
                <a:effectLst>
                  <a:outerShdw blurRad="38100" dist="38100" dir="2700000" algn="tl">
                    <a:srgbClr val="000000">
                      <a:alpha val="43137"/>
                    </a:srgbClr>
                  </a:outerShdw>
                </a:effectLst>
                <a:latin typeface="Cambria" pitchFamily="18" charset="0"/>
              </a:rPr>
              <a:t>Does this mean that our salvation is ultimately based on our own faithfulness</a:t>
            </a:r>
            <a:r>
              <a:rPr lang="en-US" sz="2300" b="1" dirty="0" smtClean="0">
                <a:latin typeface="Cambria" pitchFamily="18" charset="0"/>
              </a:rPr>
              <a:t>?</a:t>
            </a:r>
          </a:p>
          <a:p>
            <a:endParaRPr lang="en-US" sz="1000" b="1" dirty="0">
              <a:latin typeface="Cambria" pitchFamily="18" charset="0"/>
            </a:endParaRPr>
          </a:p>
          <a:p>
            <a:r>
              <a:rPr lang="en-US" sz="2300" b="1" dirty="0" smtClean="0">
                <a:latin typeface="Cambria" pitchFamily="18" charset="0"/>
              </a:rPr>
              <a:t>It is true that an “</a:t>
            </a:r>
            <a:r>
              <a:rPr lang="en-US" sz="2300" b="1" i="1" dirty="0" smtClean="0">
                <a:latin typeface="Cambria" pitchFamily="18" charset="0"/>
              </a:rPr>
              <a:t>if</a:t>
            </a:r>
            <a:r>
              <a:rPr lang="en-US" sz="2300" b="1" dirty="0" smtClean="0">
                <a:latin typeface="Cambria" pitchFamily="18" charset="0"/>
              </a:rPr>
              <a:t>” phase can sometimes indicate a conditional relationship.  However an “</a:t>
            </a:r>
            <a:r>
              <a:rPr lang="en-US" sz="2300" b="1" i="1" dirty="0" smtClean="0">
                <a:latin typeface="Cambria" pitchFamily="18" charset="0"/>
              </a:rPr>
              <a:t>if</a:t>
            </a:r>
            <a:r>
              <a:rPr lang="en-US" sz="2300" b="1" dirty="0" smtClean="0">
                <a:latin typeface="Cambria" pitchFamily="18" charset="0"/>
              </a:rPr>
              <a:t>” phrase can also be used to demonstrate the genuineness of something.  This is how Paul is using the “</a:t>
            </a:r>
            <a:r>
              <a:rPr lang="en-US" sz="2300" b="1" i="1" dirty="0" smtClean="0">
                <a:latin typeface="Cambria" pitchFamily="18" charset="0"/>
              </a:rPr>
              <a:t>if</a:t>
            </a:r>
            <a:r>
              <a:rPr lang="en-US" sz="2300" b="1" dirty="0" smtClean="0">
                <a:latin typeface="Cambria" pitchFamily="18" charset="0"/>
              </a:rPr>
              <a:t>” phase here. He is saying that if the Colossians persevere in their original </a:t>
            </a:r>
            <a:r>
              <a:rPr lang="en-US" sz="2300" b="1" i="1" dirty="0" smtClean="0">
                <a:latin typeface="Cambria" pitchFamily="18" charset="0"/>
              </a:rPr>
              <a:t>faith</a:t>
            </a:r>
            <a:r>
              <a:rPr lang="en-US" sz="2300" b="1" dirty="0" smtClean="0">
                <a:latin typeface="Cambria" pitchFamily="18" charset="0"/>
              </a:rPr>
              <a:t> and </a:t>
            </a:r>
            <a:r>
              <a:rPr lang="en-US" sz="2300" b="1" i="1" dirty="0" smtClean="0">
                <a:latin typeface="Cambria" pitchFamily="18" charset="0"/>
              </a:rPr>
              <a:t>hope</a:t>
            </a:r>
            <a:r>
              <a:rPr lang="en-US" sz="2300" b="1" dirty="0" smtClean="0">
                <a:latin typeface="Cambria" pitchFamily="18" charset="0"/>
              </a:rPr>
              <a:t>, it will prove that they are truly members of the body of Christ.  </a:t>
            </a:r>
            <a:endParaRPr lang="en-US" sz="1000" b="1" dirty="0" smtClean="0">
              <a:latin typeface="Cambria" pitchFamily="18" charset="0"/>
            </a:endParaRPr>
          </a:p>
        </p:txBody>
      </p:sp>
    </p:spTree>
    <p:extLst>
      <p:ext uri="{BB962C8B-B14F-4D97-AF65-F5344CB8AC3E}">
        <p14:creationId xmlns:p14="http://schemas.microsoft.com/office/powerpoint/2010/main" xmlns="" val="22276184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1:21 </a:t>
            </a:r>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23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190499" y="1219200"/>
            <a:ext cx="8648701" cy="5355312"/>
          </a:xfrm>
          <a:prstGeom prst="rect">
            <a:avLst/>
          </a:prstGeom>
          <a:noFill/>
          <a:effectLst/>
        </p:spPr>
        <p:txBody>
          <a:bodyPr wrap="square" rtlCol="0">
            <a:spAutoFit/>
          </a:bodyPr>
          <a:lstStyle/>
          <a:p>
            <a:r>
              <a:rPr lang="en-US" sz="2300" b="1" dirty="0" smtClean="0">
                <a:latin typeface="Cambria" pitchFamily="18" charset="0"/>
              </a:rPr>
              <a:t> Of course Paul knew that not all those who claimed to experience conversion by faith in Christ were the real deal.  And the report that some of the Colossian converts had been abandoning the true faith for false, Gnostic teachings would have given him reason for concern. </a:t>
            </a:r>
          </a:p>
          <a:p>
            <a:endParaRPr lang="en-US" sz="1000" b="1" dirty="0">
              <a:latin typeface="Cambria" pitchFamily="18" charset="0"/>
            </a:endParaRPr>
          </a:p>
          <a:p>
            <a:r>
              <a:rPr lang="en-US" sz="2300" b="1" dirty="0" smtClean="0">
                <a:latin typeface="Cambria" pitchFamily="18" charset="0"/>
              </a:rPr>
              <a:t>Perhaps the true gospel of the supreme person and work of Christ hadn’t been properly understood.  Perhaps the clarity and simplicity of the gospel preached by Epaphras was being corrupted by fanciful myths and speculations by Gnostic        know-it-alls. </a:t>
            </a:r>
            <a:endParaRPr lang="en-US" sz="1000" b="1" dirty="0" smtClean="0">
              <a:latin typeface="Cambria" pitchFamily="18" charset="0"/>
            </a:endParaRPr>
          </a:p>
          <a:p>
            <a:endParaRPr lang="en-US" sz="1000" b="1" dirty="0">
              <a:latin typeface="Cambria" pitchFamily="18" charset="0"/>
            </a:endParaRPr>
          </a:p>
          <a:p>
            <a:r>
              <a:rPr lang="en-US" sz="2300" b="1" dirty="0" smtClean="0">
                <a:latin typeface="Cambria" pitchFamily="18" charset="0"/>
              </a:rPr>
              <a:t>Whatever the specific threat, Paul set the record straight with the Christ hymn in 1:15-20 and a personal application in         1:21-23.  Showing clearly that Jesus Christ was sufficient as their supreme Lord. </a:t>
            </a:r>
            <a:endParaRPr lang="en-US" sz="1000" b="1" dirty="0" smtClean="0">
              <a:latin typeface="Cambria" pitchFamily="18" charset="0"/>
            </a:endParaRPr>
          </a:p>
        </p:txBody>
      </p:sp>
    </p:spTree>
    <p:extLst>
      <p:ext uri="{BB962C8B-B14F-4D97-AF65-F5344CB8AC3E}">
        <p14:creationId xmlns:p14="http://schemas.microsoft.com/office/powerpoint/2010/main" xmlns="" val="236502420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304800" y="4648200"/>
            <a:ext cx="8610600" cy="707886"/>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4000" dirty="0" smtClean="0">
                <a:solidFill>
                  <a:schemeClr val="bg1"/>
                </a:solidFill>
                <a:effectLst>
                  <a:outerShdw blurRad="38100" dist="38100" dir="2700000" algn="tl">
                    <a:srgbClr val="000000">
                      <a:alpha val="43137"/>
                    </a:srgbClr>
                  </a:outerShdw>
                </a:effectLst>
                <a:latin typeface="Constantia" pitchFamily="18" charset="0"/>
              </a:rPr>
              <a:t>Crowning Christ as Lord of All</a:t>
            </a:r>
            <a:endParaRPr lang="en-US" sz="40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Chapter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206500"/>
            <a:ext cx="8534400"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Chapter 1:3-8, Paul begins by expressing his deep gratitude for the Colossian believers, and showing his authentic care and </a:t>
            </a:r>
            <a:r>
              <a:rPr lang="en-US" sz="2400" b="1" dirty="0">
                <a:latin typeface="Cambria" pitchFamily="18" charset="0"/>
              </a:rPr>
              <a:t>concern for them </a:t>
            </a:r>
            <a:r>
              <a:rPr lang="en-US" sz="2400" b="1" dirty="0" smtClean="0">
                <a:latin typeface="Cambria" pitchFamily="18" charset="0"/>
              </a:rPr>
              <a:t>in his prayer</a:t>
            </a:r>
            <a:r>
              <a:rPr lang="en-US" sz="2400" b="1" dirty="0">
                <a:latin typeface="Cambria" pitchFamily="18" charset="0"/>
              </a:rPr>
              <a:t>. </a:t>
            </a:r>
            <a:endParaRPr lang="en-US" sz="2400" b="1" dirty="0" smtClean="0">
              <a:latin typeface="Cambria" pitchFamily="18" charset="0"/>
            </a:endParaRPr>
          </a:p>
          <a:p>
            <a:pPr indent="457200">
              <a:spcAft>
                <a:spcPts val="1200"/>
              </a:spcAft>
            </a:pPr>
            <a:r>
              <a:rPr lang="en-US" sz="2400" b="1" dirty="0" smtClean="0">
                <a:latin typeface="Cambria" pitchFamily="18" charset="0"/>
              </a:rPr>
              <a:t>In verses 1:9-14,</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with a thankful heart, </a:t>
            </a:r>
            <a:r>
              <a:rPr lang="en-US" sz="2400" b="1" dirty="0">
                <a:latin typeface="Cambria" pitchFamily="18" charset="0"/>
              </a:rPr>
              <a:t>pointing to the will of Jesus </a:t>
            </a:r>
            <a:r>
              <a:rPr lang="en-US" sz="2400" b="1" dirty="0" smtClean="0">
                <a:latin typeface="Cambria" pitchFamily="18" charset="0"/>
              </a:rPr>
              <a:t>Christ </a:t>
            </a:r>
            <a:r>
              <a:rPr lang="en-US" sz="2400" b="1" dirty="0">
                <a:latin typeface="Cambria" pitchFamily="18" charset="0"/>
              </a:rPr>
              <a:t>our </a:t>
            </a:r>
            <a:r>
              <a:rPr lang="en-US" sz="2400" b="1" dirty="0" smtClean="0">
                <a:latin typeface="Cambria" pitchFamily="18" charset="0"/>
              </a:rPr>
              <a:t>Lord, Paul prays for the indispensable spiritual virtues of </a:t>
            </a:r>
            <a:r>
              <a:rPr lang="en-US" sz="2400" b="1" i="1" dirty="0" smtClean="0">
                <a:latin typeface="Cambria" pitchFamily="18" charset="0"/>
              </a:rPr>
              <a:t>knowledge</a:t>
            </a:r>
            <a:r>
              <a:rPr lang="en-US" sz="2400" b="1" dirty="0" smtClean="0">
                <a:latin typeface="Cambria" pitchFamily="18" charset="0"/>
              </a:rPr>
              <a:t>, </a:t>
            </a:r>
            <a:r>
              <a:rPr lang="en-US" sz="2400" b="1" i="1" dirty="0" smtClean="0">
                <a:latin typeface="Cambria" pitchFamily="18" charset="0"/>
              </a:rPr>
              <a:t>wisdom</a:t>
            </a:r>
            <a:r>
              <a:rPr lang="en-US" sz="2400" b="1" dirty="0" smtClean="0">
                <a:latin typeface="Cambria" pitchFamily="18" charset="0"/>
              </a:rPr>
              <a:t>, and </a:t>
            </a:r>
            <a:r>
              <a:rPr lang="en-US" sz="2400" b="1" i="1" dirty="0" smtClean="0">
                <a:latin typeface="Cambria" pitchFamily="18" charset="0"/>
              </a:rPr>
              <a:t>understanding</a:t>
            </a:r>
            <a:r>
              <a:rPr lang="en-US" sz="2400" b="1" dirty="0" smtClean="0">
                <a:latin typeface="Cambria" pitchFamily="18" charset="0"/>
              </a:rPr>
              <a:t>.          </a:t>
            </a:r>
          </a:p>
          <a:p>
            <a:pPr indent="457200">
              <a:spcAft>
                <a:spcPts val="1200"/>
              </a:spcAft>
            </a:pPr>
            <a:r>
              <a:rPr lang="en-US" sz="2400" b="1" dirty="0" smtClean="0">
                <a:latin typeface="Cambria" pitchFamily="18" charset="0"/>
              </a:rPr>
              <a:t>In verses 1:15-20, in what may have been and early hymn</a:t>
            </a:r>
            <a:r>
              <a:rPr lang="en-US" sz="2400" b="1" dirty="0">
                <a:latin typeface="Cambria" pitchFamily="18" charset="0"/>
              </a:rPr>
              <a:t>, Paul </a:t>
            </a:r>
            <a:r>
              <a:rPr lang="en-US" sz="2400" b="1" dirty="0" smtClean="0">
                <a:latin typeface="Cambria" pitchFamily="18" charset="0"/>
              </a:rPr>
              <a:t>expresses </a:t>
            </a:r>
            <a:r>
              <a:rPr lang="en-US" sz="2400" b="1" dirty="0">
                <a:latin typeface="Cambria" pitchFamily="18" charset="0"/>
              </a:rPr>
              <a:t>one </a:t>
            </a:r>
            <a:r>
              <a:rPr lang="en-US" sz="2400" b="1" dirty="0" smtClean="0">
                <a:latin typeface="Cambria" pitchFamily="18" charset="0"/>
              </a:rPr>
              <a:t>of the most profound and powerful articulations of the deity and humanity of Christ  (Christology) and His absolute lordship over all things.</a:t>
            </a:r>
          </a:p>
        </p:txBody>
      </p:sp>
    </p:spTree>
    <p:extLst>
      <p:ext uri="{BB962C8B-B14F-4D97-AF65-F5344CB8AC3E}">
        <p14:creationId xmlns:p14="http://schemas.microsoft.com/office/powerpoint/2010/main" xmlns="" val="2325009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06500"/>
            <a:ext cx="8579223"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After proclaiming the absolute superiority of Christ over everything (1:15-20), Paul places a burden on his readers to “continue in the faith firmly established and steadfast, and not be moved away from the hope of the gospel” (1:23). </a:t>
            </a:r>
          </a:p>
          <a:p>
            <a:pPr indent="457200">
              <a:spcAft>
                <a:spcPts val="1200"/>
              </a:spcAft>
            </a:pPr>
            <a:r>
              <a:rPr lang="en-US" sz="2400" b="1" dirty="0" smtClean="0">
                <a:latin typeface="Cambria" pitchFamily="18" charset="0"/>
              </a:rPr>
              <a:t>As Jude 1:24, reminds us God is ultimately responsible for preserving us, “</a:t>
            </a:r>
            <a:r>
              <a:rPr lang="en-US" sz="2400" b="1" i="1" dirty="0" smtClean="0">
                <a:latin typeface="Cambria" pitchFamily="18" charset="0"/>
              </a:rPr>
              <a:t>Him who is able to keep you from falling, and to present you faultless before the presence of his glory with exceeding joy</a:t>
            </a:r>
            <a:r>
              <a:rPr lang="en-US" sz="2400" b="1" i="1" dirty="0" smtClean="0">
                <a:effectLst>
                  <a:outerShdw blurRad="38100" dist="38100" dir="2700000" algn="tl">
                    <a:srgbClr val="000000">
                      <a:alpha val="43137"/>
                    </a:srgbClr>
                  </a:outerShdw>
                </a:effectLst>
                <a:latin typeface="Cambria" pitchFamily="18" charset="0"/>
              </a:rPr>
              <a:t>.</a:t>
            </a:r>
            <a:r>
              <a:rPr lang="en-US" sz="2400" b="1" i="1" dirty="0" smtClean="0">
                <a:latin typeface="Cambria" pitchFamily="18" charset="0"/>
              </a:rPr>
              <a:t>”</a:t>
            </a:r>
          </a:p>
          <a:p>
            <a:pPr indent="457200">
              <a:spcAft>
                <a:spcPts val="1200"/>
              </a:spcAft>
            </a:pPr>
            <a:r>
              <a:rPr lang="en-US" sz="2400" b="1" dirty="0" smtClean="0">
                <a:latin typeface="Cambria" pitchFamily="18" charset="0"/>
              </a:rPr>
              <a:t>He also called us to faithfulness and perseverance in order that we might receive the abundant blessings of the Christian life.  </a:t>
            </a:r>
          </a:p>
          <a:p>
            <a:pPr indent="457200">
              <a:spcAft>
                <a:spcPts val="1200"/>
              </a:spcAft>
            </a:pPr>
            <a:r>
              <a:rPr lang="en-US" sz="2400" b="1" dirty="0" smtClean="0">
                <a:latin typeface="Cambria" pitchFamily="18" charset="0"/>
              </a:rPr>
              <a:t>While both aspects of perseverance are needed, we rest in the security of our salvation by grace through faith.  </a:t>
            </a:r>
          </a:p>
        </p:txBody>
      </p:sp>
    </p:spTree>
    <p:extLst>
      <p:ext uri="{BB962C8B-B14F-4D97-AF65-F5344CB8AC3E}">
        <p14:creationId xmlns:p14="http://schemas.microsoft.com/office/powerpoint/2010/main" xmlns="" val="873135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2389" y="1219200"/>
            <a:ext cx="8579223"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We take responsibility to walk with integrity before God by the power of the Spirit, knowing that God is working His power in and through us.  </a:t>
            </a:r>
          </a:p>
          <a:p>
            <a:pPr indent="457200">
              <a:spcAft>
                <a:spcPts val="1200"/>
              </a:spcAft>
            </a:pPr>
            <a:r>
              <a:rPr lang="en-US" sz="2400" b="1" dirty="0" smtClean="0">
                <a:latin typeface="Cambria" pitchFamily="18" charset="0"/>
              </a:rPr>
              <a:t>Paul’s message here in Colossians 1:15-23, gives us some practical instruction believers should adhere to if they want to continue steadfastly in faith and hope. </a:t>
            </a:r>
            <a:endParaRPr lang="en-US" sz="2400" b="1" i="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First</a:t>
            </a:r>
            <a:r>
              <a:rPr lang="en-US" sz="2400" b="1" dirty="0" smtClean="0">
                <a:latin typeface="Cambria" pitchFamily="18" charset="0"/>
              </a:rPr>
              <a:t> – </a:t>
            </a:r>
            <a:r>
              <a:rPr lang="en-US" sz="2400" b="1" i="1" dirty="0" smtClean="0">
                <a:effectLst>
                  <a:outerShdw blurRad="38100" dist="38100" dir="2700000" algn="tl">
                    <a:srgbClr val="000000">
                      <a:alpha val="43137"/>
                    </a:srgbClr>
                  </a:outerShdw>
                </a:effectLst>
                <a:latin typeface="Cambria" pitchFamily="18" charset="0"/>
              </a:rPr>
              <a:t>make Christ first in everything</a:t>
            </a:r>
            <a:r>
              <a:rPr lang="en-US" sz="2400" b="1" i="1" dirty="0" smtClean="0">
                <a:latin typeface="Cambria" pitchFamily="18" charset="0"/>
              </a:rPr>
              <a:t>.  </a:t>
            </a:r>
            <a:r>
              <a:rPr lang="en-US" sz="2400" b="1" dirty="0" smtClean="0">
                <a:latin typeface="Cambria" pitchFamily="18" charset="0"/>
              </a:rPr>
              <a:t>Think of how it would completely revolutionize our lives if we began each day with the words “</a:t>
            </a:r>
            <a:r>
              <a:rPr lang="en-US" sz="2400" b="1" i="1" dirty="0" smtClean="0">
                <a:effectLst>
                  <a:outerShdw blurRad="38100" dist="38100" dir="2700000" algn="tl">
                    <a:srgbClr val="000000">
                      <a:alpha val="43137"/>
                    </a:srgbClr>
                  </a:outerShdw>
                </a:effectLst>
                <a:latin typeface="Cambria" pitchFamily="18" charset="0"/>
              </a:rPr>
              <a:t>Christ is supreme over . . .</a:t>
            </a:r>
            <a:r>
              <a:rPr lang="en-US" sz="2400" b="1" dirty="0" smtClean="0">
                <a:latin typeface="Cambria" pitchFamily="18" charset="0"/>
              </a:rPr>
              <a:t>” not “</a:t>
            </a:r>
            <a:r>
              <a:rPr lang="en-US" sz="2400" b="1" i="1" dirty="0" smtClean="0">
                <a:effectLst>
                  <a:outerShdw blurRad="38100" dist="38100" dir="2700000" algn="tl">
                    <a:srgbClr val="000000">
                      <a:alpha val="43137"/>
                    </a:srgbClr>
                  </a:outerShdw>
                </a:effectLst>
                <a:latin typeface="Cambria" pitchFamily="18" charset="0"/>
              </a:rPr>
              <a:t>I’m worried about . . .</a:t>
            </a:r>
            <a:r>
              <a:rPr lang="en-US" sz="2400" b="1" dirty="0" smtClean="0">
                <a:latin typeface="Cambria" pitchFamily="18" charset="0"/>
              </a:rPr>
              <a:t>”</a:t>
            </a:r>
          </a:p>
          <a:p>
            <a:pPr indent="457200">
              <a:spcAft>
                <a:spcPts val="1200"/>
              </a:spcAft>
            </a:pPr>
            <a:r>
              <a:rPr lang="en-US" sz="2400" b="1" dirty="0" smtClean="0">
                <a:latin typeface="Cambria" pitchFamily="18" charset="0"/>
              </a:rPr>
              <a:t>If the significance of this reality isn’t sinking in, consider these specific examples of the “</a:t>
            </a:r>
            <a:r>
              <a:rPr lang="en-US" sz="2400" b="1" i="1" dirty="0" smtClean="0">
                <a:effectLst>
                  <a:outerShdw blurRad="38100" dist="38100" dir="2700000" algn="tl">
                    <a:srgbClr val="000000">
                      <a:alpha val="43137"/>
                    </a:srgbClr>
                  </a:outerShdw>
                </a:effectLst>
                <a:latin typeface="Cambria" pitchFamily="18" charset="0"/>
              </a:rPr>
              <a:t>everything</a:t>
            </a:r>
            <a:r>
              <a:rPr lang="en-US" sz="2400" b="1" dirty="0" smtClean="0">
                <a:latin typeface="Cambria" pitchFamily="18" charset="0"/>
              </a:rPr>
              <a:t>” over which Christ is to take first place: </a:t>
            </a:r>
          </a:p>
        </p:txBody>
      </p:sp>
    </p:spTree>
    <p:extLst>
      <p:ext uri="{BB962C8B-B14F-4D97-AF65-F5344CB8AC3E}">
        <p14:creationId xmlns:p14="http://schemas.microsoft.com/office/powerpoint/2010/main" xmlns="" val="10847913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206500"/>
            <a:ext cx="8534401" cy="5437386"/>
          </a:xfrm>
          <a:prstGeom prst="rect">
            <a:avLst/>
          </a:prstGeom>
          <a:noFill/>
          <a:effectLst/>
        </p:spPr>
        <p:txBody>
          <a:bodyPr wrap="square" rtlCol="0">
            <a:spAutoFit/>
          </a:bodyPr>
          <a:lstStyle/>
          <a:p>
            <a:pPr marL="548640" indent="-274320">
              <a:spcAft>
                <a:spcPts val="1000"/>
              </a:spcAft>
              <a:buFont typeface="Arial" pitchFamily="34" charset="0"/>
              <a:buChar char="•"/>
            </a:pPr>
            <a:r>
              <a:rPr lang="en-US" sz="2400" b="1" dirty="0" smtClean="0">
                <a:latin typeface="Cambria" pitchFamily="18" charset="0"/>
              </a:rPr>
              <a:t>Our plans and decisions</a:t>
            </a:r>
            <a:endParaRPr lang="en-US" sz="2400" b="1" dirty="0">
              <a:latin typeface="Cambria" pitchFamily="18" charset="0"/>
            </a:endParaRPr>
          </a:p>
          <a:p>
            <a:pPr marL="548640" indent="-274320">
              <a:spcAft>
                <a:spcPts val="1000"/>
              </a:spcAft>
              <a:buFont typeface="Arial" pitchFamily="34" charset="0"/>
              <a:buChar char="•"/>
            </a:pPr>
            <a:r>
              <a:rPr lang="en-US" sz="2400" b="1" dirty="0" smtClean="0">
                <a:latin typeface="Cambria" pitchFamily="18" charset="0"/>
              </a:rPr>
              <a:t>Our word and actions</a:t>
            </a:r>
            <a:endParaRPr lang="en-US" sz="2400" b="1" dirty="0">
              <a:latin typeface="Cambria" pitchFamily="18" charset="0"/>
            </a:endParaRPr>
          </a:p>
          <a:p>
            <a:pPr marL="548640" indent="-274320">
              <a:spcAft>
                <a:spcPts val="1000"/>
              </a:spcAft>
              <a:buFont typeface="Arial" pitchFamily="34" charset="0"/>
              <a:buChar char="•"/>
            </a:pPr>
            <a:r>
              <a:rPr lang="en-US" sz="2400" b="1" dirty="0" smtClean="0">
                <a:latin typeface="Cambria" pitchFamily="18" charset="0"/>
              </a:rPr>
              <a:t>Our thoughts and emotions</a:t>
            </a:r>
            <a:endParaRPr lang="en-US" sz="2400" b="1" dirty="0">
              <a:latin typeface="Cambria" pitchFamily="18" charset="0"/>
            </a:endParaRPr>
          </a:p>
          <a:p>
            <a:pPr marL="548640" indent="-274320">
              <a:spcAft>
                <a:spcPts val="1000"/>
              </a:spcAft>
              <a:buFont typeface="Arial" pitchFamily="34" charset="0"/>
              <a:buChar char="•"/>
            </a:pPr>
            <a:r>
              <a:rPr lang="en-US" sz="2400" b="1" dirty="0" smtClean="0">
                <a:latin typeface="Cambria" pitchFamily="18" charset="0"/>
              </a:rPr>
              <a:t>Our food and drink</a:t>
            </a:r>
            <a:endParaRPr lang="en-US" sz="2400" b="1" dirty="0">
              <a:latin typeface="Cambria" pitchFamily="18" charset="0"/>
            </a:endParaRPr>
          </a:p>
          <a:p>
            <a:pPr marL="548640" indent="-274320">
              <a:spcAft>
                <a:spcPts val="1000"/>
              </a:spcAft>
              <a:buFont typeface="Arial" pitchFamily="34" charset="0"/>
              <a:buChar char="•"/>
            </a:pPr>
            <a:r>
              <a:rPr lang="en-US" sz="2400" b="1" dirty="0" smtClean="0">
                <a:latin typeface="Cambria" pitchFamily="18" charset="0"/>
              </a:rPr>
              <a:t>Our homes and families</a:t>
            </a:r>
            <a:endParaRPr lang="en-US" sz="2400" b="1" dirty="0">
              <a:latin typeface="Cambria" pitchFamily="18" charset="0"/>
            </a:endParaRPr>
          </a:p>
          <a:p>
            <a:pPr marL="548640" indent="-274320">
              <a:spcAft>
                <a:spcPts val="1000"/>
              </a:spcAft>
              <a:buFont typeface="Arial" pitchFamily="34" charset="0"/>
              <a:buChar char="•"/>
            </a:pPr>
            <a:r>
              <a:rPr lang="en-US" sz="2400" b="1" dirty="0" smtClean="0">
                <a:latin typeface="Cambria" pitchFamily="18" charset="0"/>
              </a:rPr>
              <a:t>Our careers and pastimes</a:t>
            </a:r>
            <a:endParaRPr lang="en-US" sz="2400" b="1" dirty="0">
              <a:latin typeface="Cambria" pitchFamily="18" charset="0"/>
            </a:endParaRPr>
          </a:p>
          <a:p>
            <a:pPr marL="548640" indent="-274320">
              <a:spcAft>
                <a:spcPts val="1000"/>
              </a:spcAft>
              <a:buFont typeface="Arial" pitchFamily="34" charset="0"/>
              <a:buChar char="•"/>
            </a:pPr>
            <a:r>
              <a:rPr lang="en-US" sz="2400" b="1" dirty="0" smtClean="0">
                <a:latin typeface="Cambria" pitchFamily="18" charset="0"/>
              </a:rPr>
              <a:t>Our churches and ministries</a:t>
            </a:r>
            <a:endParaRPr lang="en-US" sz="2400" b="1" dirty="0">
              <a:latin typeface="Cambria" pitchFamily="18" charset="0"/>
            </a:endParaRPr>
          </a:p>
          <a:p>
            <a:pPr marL="548640" indent="-274320">
              <a:spcAft>
                <a:spcPts val="1000"/>
              </a:spcAft>
              <a:buFont typeface="Arial" pitchFamily="34" charset="0"/>
              <a:buChar char="•"/>
            </a:pPr>
            <a:r>
              <a:rPr lang="en-US" sz="2400" b="1" dirty="0" smtClean="0">
                <a:latin typeface="Cambria" pitchFamily="18" charset="0"/>
              </a:rPr>
              <a:t>Our schedules and disruptions</a:t>
            </a:r>
            <a:endParaRPr lang="en-US" sz="2400" b="1" dirty="0">
              <a:latin typeface="Cambria" pitchFamily="18" charset="0"/>
            </a:endParaRPr>
          </a:p>
          <a:p>
            <a:pPr marL="548640" indent="-274320">
              <a:spcAft>
                <a:spcPts val="1000"/>
              </a:spcAft>
              <a:buFont typeface="Arial" pitchFamily="34" charset="0"/>
              <a:buChar char="•"/>
            </a:pPr>
            <a:r>
              <a:rPr lang="en-US" sz="2400" b="1" dirty="0" smtClean="0">
                <a:latin typeface="Cambria" pitchFamily="18" charset="0"/>
              </a:rPr>
              <a:t>Our priorities and passions</a:t>
            </a:r>
            <a:endParaRPr lang="en-US" sz="2400" b="1" dirty="0">
              <a:latin typeface="Cambria" pitchFamily="18" charset="0"/>
            </a:endParaRPr>
          </a:p>
          <a:p>
            <a:pPr marL="548640" indent="-274320">
              <a:spcAft>
                <a:spcPts val="1000"/>
              </a:spcAft>
              <a:buFont typeface="Arial" pitchFamily="34" charset="0"/>
              <a:buChar char="•"/>
            </a:pPr>
            <a:r>
              <a:rPr lang="en-US" sz="2400" b="1" dirty="0" smtClean="0">
                <a:latin typeface="Cambria" pitchFamily="18" charset="0"/>
              </a:rPr>
              <a:t>Our hardships and struggles</a:t>
            </a:r>
            <a:endParaRPr lang="en-US" sz="2400" b="1" dirty="0">
              <a:latin typeface="Cambria" pitchFamily="18" charset="0"/>
            </a:endParaRPr>
          </a:p>
          <a:p>
            <a:pPr marL="548640" indent="-274320">
              <a:spcAft>
                <a:spcPts val="1000"/>
              </a:spcAft>
              <a:buFont typeface="Arial" pitchFamily="34" charset="0"/>
              <a:buChar char="•"/>
            </a:pPr>
            <a:r>
              <a:rPr lang="en-US" sz="2400" b="1" dirty="0" smtClean="0">
                <a:latin typeface="Cambria" pitchFamily="18" charset="0"/>
              </a:rPr>
              <a:t>Our victories and successes</a:t>
            </a:r>
          </a:p>
        </p:txBody>
      </p:sp>
    </p:spTree>
    <p:extLst>
      <p:ext uri="{BB962C8B-B14F-4D97-AF65-F5344CB8AC3E}">
        <p14:creationId xmlns:p14="http://schemas.microsoft.com/office/powerpoint/2010/main" xmlns="" val="7013025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10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wipe(left)">
                                      <p:cBhvr>
                                        <p:cTn id="42" dur="10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left)">
                                      <p:cBhvr>
                                        <p:cTn id="47" dur="10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wipe(left)">
                                      <p:cBhvr>
                                        <p:cTn id="52" dur="10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wipe(left)">
                                      <p:cBhvr>
                                        <p:cTn id="57"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2389" y="1219200"/>
            <a:ext cx="8579223" cy="5570756"/>
          </a:xfrm>
          <a:prstGeom prst="rect">
            <a:avLst/>
          </a:prstGeom>
          <a:noFill/>
          <a:effectLst/>
        </p:spPr>
        <p:txBody>
          <a:bodyPr wrap="square" rtlCol="0">
            <a:spAutoFit/>
          </a:bodyPr>
          <a:lstStyle/>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Second </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refocus your attention on Christ</a:t>
            </a:r>
            <a:r>
              <a:rPr lang="en-US" sz="2400" b="1" i="1" dirty="0" smtClean="0">
                <a:latin typeface="Cambria" pitchFamily="18" charset="0"/>
              </a:rPr>
              <a:t>.  </a:t>
            </a:r>
            <a:r>
              <a:rPr lang="en-US" sz="2400" b="1" dirty="0" smtClean="0">
                <a:latin typeface="Cambria" pitchFamily="18" charset="0"/>
              </a:rPr>
              <a:t>Note at the </a:t>
            </a:r>
            <a:r>
              <a:rPr lang="en-US" sz="2400" b="1" dirty="0">
                <a:latin typeface="Cambria" pitchFamily="18" charset="0"/>
              </a:rPr>
              <a:t>center of the Christ hymn (1:15-20</a:t>
            </a:r>
            <a:r>
              <a:rPr lang="en-US" sz="2400" b="1" dirty="0" smtClean="0">
                <a:latin typeface="Cambria" pitchFamily="18" charset="0"/>
              </a:rPr>
              <a:t>) is not us, but Him.  It isn’t God’s creatures, but the Creator. It isn’t salvation but the Savior. Christ and Christ alone should be the focus of our attention in worship. </a:t>
            </a:r>
          </a:p>
          <a:p>
            <a:pPr indent="457200">
              <a:spcAft>
                <a:spcPts val="1200"/>
              </a:spcAft>
            </a:pPr>
            <a:r>
              <a:rPr lang="en-US" sz="2400" b="1" dirty="0" smtClean="0">
                <a:latin typeface="Cambria" pitchFamily="18" charset="0"/>
              </a:rPr>
              <a:t>Verses 21-23, emphasize “</a:t>
            </a:r>
            <a:r>
              <a:rPr lang="en-US" sz="2400" b="1" i="1" dirty="0" smtClean="0">
                <a:latin typeface="Cambria" pitchFamily="18" charset="0"/>
              </a:rPr>
              <a:t>the faith</a:t>
            </a:r>
            <a:r>
              <a:rPr lang="en-US" sz="2400" b="1" dirty="0" smtClean="0">
                <a:latin typeface="Cambria" pitchFamily="18" charset="0"/>
              </a:rPr>
              <a:t>” and “</a:t>
            </a:r>
            <a:r>
              <a:rPr lang="en-US" sz="2400" b="1" i="1" dirty="0" smtClean="0">
                <a:latin typeface="Cambria" pitchFamily="18" charset="0"/>
              </a:rPr>
              <a:t>the hope of the gospel</a:t>
            </a:r>
            <a:r>
              <a:rPr lang="en-US" sz="2400" b="1" dirty="0" smtClean="0">
                <a:latin typeface="Cambria" pitchFamily="18" charset="0"/>
              </a:rPr>
              <a:t>.”  Not a general faith or a subjective trust in ourselves, but </a:t>
            </a:r>
            <a:r>
              <a:rPr lang="en-US" sz="2400" b="1" i="1" dirty="0" smtClean="0">
                <a:effectLst>
                  <a:outerShdw blurRad="38100" dist="38100" dir="2700000" algn="tl">
                    <a:srgbClr val="000000">
                      <a:alpha val="43137"/>
                    </a:srgbClr>
                  </a:outerShdw>
                </a:effectLst>
                <a:latin typeface="Cambria" pitchFamily="18" charset="0"/>
              </a:rPr>
              <a:t>the faith </a:t>
            </a:r>
            <a:r>
              <a:rPr lang="en-US" sz="2400" b="1" i="1" dirty="0" smtClean="0">
                <a:latin typeface="Cambria" pitchFamily="18" charset="0"/>
              </a:rPr>
              <a:t>– </a:t>
            </a:r>
            <a:r>
              <a:rPr lang="en-US" sz="2400" b="1" dirty="0" smtClean="0">
                <a:latin typeface="Cambria" pitchFamily="18" charset="0"/>
              </a:rPr>
              <a:t>the truth about the person and work of Jesus Christ.  Jude 1:3 says it is “</a:t>
            </a:r>
            <a:r>
              <a:rPr lang="en-US" sz="2400" b="1" i="1" dirty="0" smtClean="0">
                <a:latin typeface="Cambria" pitchFamily="18" charset="0"/>
              </a:rPr>
              <a:t>the faith which was once for all handed down to the saints</a:t>
            </a:r>
            <a:r>
              <a:rPr lang="en-US" sz="2400" b="1" dirty="0" smtClean="0">
                <a:latin typeface="Cambria" pitchFamily="18" charset="0"/>
              </a:rPr>
              <a:t>.”</a:t>
            </a:r>
            <a:endParaRPr lang="en-US" sz="2400" b="1" dirty="0" smtClean="0">
              <a:effectLst>
                <a:outerShdw blurRad="38100" dist="38100" dir="2700000" algn="tl">
                  <a:srgbClr val="000000">
                    <a:alpha val="43137"/>
                  </a:srgbClr>
                </a:outerShdw>
              </a:effectLst>
              <a:latin typeface="Cambria" pitchFamily="18" charset="0"/>
            </a:endParaRPr>
          </a:p>
          <a:p>
            <a:pPr indent="457200">
              <a:spcAft>
                <a:spcPts val="1200"/>
              </a:spcAft>
            </a:pPr>
            <a:r>
              <a:rPr lang="en-US" sz="2400" b="1" dirty="0" smtClean="0">
                <a:latin typeface="Cambria" pitchFamily="18" charset="0"/>
              </a:rPr>
              <a:t>Not vague hope, blind optimism, or wishful thinking, but </a:t>
            </a:r>
            <a:r>
              <a:rPr lang="en-US" sz="2400" b="1" i="1" dirty="0" smtClean="0">
                <a:effectLst>
                  <a:outerShdw blurRad="38100" dist="38100" dir="2700000" algn="tl">
                    <a:srgbClr val="000000">
                      <a:alpha val="43137"/>
                    </a:srgbClr>
                  </a:outerShdw>
                </a:effectLst>
                <a:latin typeface="Cambria" pitchFamily="18" charset="0"/>
              </a:rPr>
              <a:t>the hope </a:t>
            </a:r>
            <a:r>
              <a:rPr lang="en-US" sz="2400" b="1" dirty="0" smtClean="0">
                <a:latin typeface="Cambria" pitchFamily="18" charset="0"/>
              </a:rPr>
              <a:t>– the promise of salvation through the person and work of Christ.  Christ and Christ alone must be the focus of our attention.  </a:t>
            </a:r>
            <a:r>
              <a:rPr lang="en-US" sz="2400" b="1" i="1" dirty="0" smtClean="0">
                <a:effectLst>
                  <a:outerShdw blurRad="38100" dist="38100" dir="2700000" algn="tl">
                    <a:srgbClr val="000000">
                      <a:alpha val="43137"/>
                    </a:srgbClr>
                  </a:outerShdw>
                </a:effectLst>
                <a:latin typeface="Cambria" pitchFamily="18" charset="0"/>
              </a:rPr>
              <a:t> </a:t>
            </a:r>
          </a:p>
        </p:txBody>
      </p:sp>
    </p:spTree>
    <p:extLst>
      <p:ext uri="{BB962C8B-B14F-4D97-AF65-F5344CB8AC3E}">
        <p14:creationId xmlns:p14="http://schemas.microsoft.com/office/powerpoint/2010/main" xmlns="" val="878186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   </a:t>
            </a:r>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82389" y="1219200"/>
            <a:ext cx="8579223" cy="48320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It’s easy for us to become inwardly focused, concerned about our own  want, needs, and desires!  And how often we become distracted by things around us that attract our attention and command our allegiance! </a:t>
            </a:r>
          </a:p>
          <a:p>
            <a:pPr indent="457200">
              <a:spcAft>
                <a:spcPts val="1200"/>
              </a:spcAft>
            </a:pPr>
            <a:r>
              <a:rPr lang="en-US" sz="2400" b="1" dirty="0" smtClean="0">
                <a:latin typeface="Cambria" pitchFamily="18" charset="0"/>
              </a:rPr>
              <a:t>Even in our churches we can buy into ministry models that focus on pastors, musicians, programs or productions that draw attention to themselves rather than point to the faith and hope of Jesus Christ. </a:t>
            </a:r>
          </a:p>
          <a:p>
            <a:pPr indent="457200">
              <a:spcAft>
                <a:spcPts val="1200"/>
              </a:spcAft>
            </a:pPr>
            <a:r>
              <a:rPr lang="en-US" sz="2400" b="1" dirty="0" smtClean="0">
                <a:latin typeface="Cambria" pitchFamily="18" charset="0"/>
              </a:rPr>
              <a:t>But, when we make Christ first in everything and refocus our attention on Him, we can stand firm in the faith and be presented holy, blameless and beyond reproach before Him (1:22).  </a:t>
            </a:r>
            <a:endParaRPr lang="en-US" sz="2400" b="1" dirty="0" smtClean="0">
              <a:effectLst>
                <a:outerShdw blurRad="38100" dist="38100" dir="2700000" algn="tl">
                  <a:srgbClr val="000000">
                    <a:alpha val="43137"/>
                  </a:srgbClr>
                </a:outerShdw>
              </a:effectLst>
              <a:latin typeface="Cambria" pitchFamily="18" charset="0"/>
            </a:endParaRPr>
          </a:p>
        </p:txBody>
      </p:sp>
    </p:spTree>
    <p:extLst>
      <p:ext uri="{BB962C8B-B14F-4D97-AF65-F5344CB8AC3E}">
        <p14:creationId xmlns:p14="http://schemas.microsoft.com/office/powerpoint/2010/main" xmlns="" val="25759626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5" name="Picture 4" descr="1 - 15-23 chart2.jpg"/>
          <p:cNvPicPr>
            <a:picLocks noChangeAspect="1"/>
          </p:cNvPicPr>
          <p:nvPr/>
        </p:nvPicPr>
        <p:blipFill>
          <a:blip r:embed="rId2" cstate="print"/>
          <a:srcRect l="5000" t="4444" r="2500" b="4444"/>
          <a:stretch>
            <a:fillRect/>
          </a:stretch>
        </p:blipFill>
        <p:spPr>
          <a:xfrm>
            <a:off x="381000" y="304800"/>
            <a:ext cx="8458200" cy="6248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990600" y="304800"/>
            <a:ext cx="7239000" cy="6248400"/>
          </a:xfrm>
          <a:prstGeom prst="rect">
            <a:avLst/>
          </a:prstGeom>
          <a:ln>
            <a:noFill/>
          </a:ln>
          <a:effectLst>
            <a:outerShdw blurRad="190500" algn="tl" rotWithShape="0">
              <a:srgbClr val="000000">
                <a:alpha val="70000"/>
              </a:srgbClr>
            </a:outerShdw>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01 Feb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Colossians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KJV and in one other versions of the Bible, i.e., NKJV, NRSV, NIV, CEV, etc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1:24 – 1:29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 Precise Explanation of Ministry”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left)">
                                      <p:cBhvr>
                                        <p:cTn id="25" dur="1000"/>
                                        <p:tgtEl>
                                          <p:spTgt spid="4">
                                            <p:txEl>
                                              <p:pRg st="1" end="1"/>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wipe(left)">
                                      <p:cBhvr>
                                        <p:cTn id="29" dur="1000"/>
                                        <p:tgtEl>
                                          <p:spTgt spid="4">
                                            <p:txEl>
                                              <p:pRg st="2" end="2"/>
                                            </p:txEl>
                                          </p:spTgt>
                                        </p:tgtEl>
                                      </p:cBhvr>
                                    </p:animEffect>
                                  </p:childTnLst>
                                </p:cTn>
                              </p:par>
                            </p:childTnLst>
                          </p:cTn>
                        </p:par>
                        <p:par>
                          <p:cTn id="30" fill="hold">
                            <p:stCondLst>
                              <p:cond delay="2000"/>
                            </p:stCondLst>
                            <p:childTnLst>
                              <p:par>
                                <p:cTn id="31" presetID="22" presetClass="entr" presetSubtype="8" fill="hold"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wipe(left)">
                                      <p:cBhvr>
                                        <p:cTn id="33"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Chapter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534400" cy="393954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In these verses Paul reminds us that Christ alone is preeminent over everything.  That Christ is fully human  and fully divine, and that He is the Source of and Ruler over all creation, and the One who reconciles both heaven </a:t>
            </a:r>
            <a:r>
              <a:rPr lang="en-US" sz="2400" b="1" dirty="0">
                <a:latin typeface="Cambria" pitchFamily="18" charset="0"/>
              </a:rPr>
              <a:t>and </a:t>
            </a:r>
            <a:r>
              <a:rPr lang="en-US" sz="2400" b="1" dirty="0" smtClean="0">
                <a:latin typeface="Cambria" pitchFamily="18" charset="0"/>
              </a:rPr>
              <a:t>earth. </a:t>
            </a:r>
          </a:p>
          <a:p>
            <a:pPr indent="457200">
              <a:spcAft>
                <a:spcPts val="1200"/>
              </a:spcAft>
            </a:pPr>
            <a:r>
              <a:rPr lang="en-US" sz="2400" b="1" dirty="0" smtClean="0">
                <a:latin typeface="Cambria" pitchFamily="18" charset="0"/>
              </a:rPr>
              <a:t>Lastly, in verses 1:21-29,</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Paul uses this magnificent Christ hymn to encourage and challenge the Colossians to continue in their faith in Jesus as Lord, explaining that authentic ministry derives from their faith and from the hope they received from the proclamation of the gospel.</a:t>
            </a:r>
          </a:p>
        </p:txBody>
      </p:sp>
    </p:spTree>
    <p:extLst>
      <p:ext uri="{BB962C8B-B14F-4D97-AF65-F5344CB8AC3E}">
        <p14:creationId xmlns:p14="http://schemas.microsoft.com/office/powerpoint/2010/main" xmlns="" val="1039715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Knowing Christ through Knowing Others (Colossians 2:2-3) ~ A Devotion for  September 24, 2014 - Soli Deo Glori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rot="21367552">
            <a:off x="694943" y="2933457"/>
            <a:ext cx="5647406" cy="461665"/>
          </a:xfrm>
          <a:prstGeom prst="rect">
            <a:avLst/>
          </a:prstGeom>
        </p:spPr>
        <p:txBody>
          <a:bodyPr wrap="square">
            <a:spAutoFit/>
          </a:bodyPr>
          <a:lstStyle/>
          <a:p>
            <a:pPr algn="ctr"/>
            <a:r>
              <a:rPr lang="en-US" sz="2400" b="1" dirty="0" smtClean="0">
                <a:solidFill>
                  <a:srgbClr val="960000"/>
                </a:solidFill>
                <a:effectLst>
                  <a:outerShdw blurRad="38100" dist="38100" dir="2700000" algn="tl">
                    <a:srgbClr val="000000">
                      <a:alpha val="43137"/>
                    </a:srgbClr>
                  </a:outerShdw>
                </a:effectLst>
                <a:latin typeface="Bodoni MT" pitchFamily="18" charset="0"/>
              </a:rPr>
              <a:t>Crowning Christ As Lord of All  (1:15-23)</a:t>
            </a:r>
            <a:endParaRPr lang="en-US" sz="2400" b="1" dirty="0">
              <a:solidFill>
                <a:srgbClr val="960000"/>
              </a:solidFill>
              <a:effectLst>
                <a:outerShdw blurRad="38100" dist="38100" dir="2700000" algn="tl">
                  <a:srgbClr val="000000">
                    <a:alpha val="43137"/>
                  </a:srgbClr>
                </a:outerShdw>
              </a:effectLst>
              <a:latin typeface="Bodoni MT" pitchFamily="18" charset="0"/>
            </a:endParaRPr>
          </a:p>
        </p:txBody>
      </p:sp>
    </p:spTree>
    <p:extLst>
      <p:ext uri="{BB962C8B-B14F-4D97-AF65-F5344CB8AC3E}">
        <p14:creationId xmlns:p14="http://schemas.microsoft.com/office/powerpoint/2010/main" xmlns="" val="20975321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a:t>
            </a:r>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68941" y="1033329"/>
            <a:ext cx="8592671" cy="5632311"/>
          </a:xfrm>
          <a:prstGeom prst="rect">
            <a:avLst/>
          </a:prstGeom>
          <a:noFill/>
          <a:effectLst/>
        </p:spPr>
        <p:txBody>
          <a:bodyPr wrap="square" rtlCol="0">
            <a:spAutoFit/>
          </a:bodyPr>
          <a:lstStyle/>
          <a:p>
            <a:pPr indent="457200">
              <a:spcAft>
                <a:spcPts val="600"/>
              </a:spcAft>
            </a:pPr>
            <a:r>
              <a:rPr lang="en-US" sz="23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Crowning Christ As Lord of </a:t>
            </a:r>
            <a:r>
              <a:rPr lang="en-US" sz="23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All</a:t>
            </a:r>
            <a:r>
              <a:rPr lang="en-US" sz="23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endParaRPr lang="en-US" sz="2300" b="1" dirty="0" smtClean="0">
              <a:latin typeface="Cambria" pitchFamily="18" charset="0"/>
              <a:ea typeface="Cambria" panose="02040503050406030204" pitchFamily="18" charset="0"/>
            </a:endParaRPr>
          </a:p>
          <a:p>
            <a:pPr indent="457200">
              <a:spcAft>
                <a:spcPts val="600"/>
              </a:spcAft>
            </a:pPr>
            <a:r>
              <a:rPr lang="en-US" sz="2300" b="1" dirty="0" smtClean="0">
                <a:latin typeface="Cambria" pitchFamily="18" charset="0"/>
              </a:rPr>
              <a:t>As we turn our attention to Colossians 1:15-20, we find one of the earliest distinctly Christian hymns written in praise of Christ.  </a:t>
            </a:r>
            <a:r>
              <a:rPr lang="en-US" sz="2300" b="1" dirty="0">
                <a:latin typeface="Cambria" pitchFamily="18" charset="0"/>
              </a:rPr>
              <a:t>Like </a:t>
            </a:r>
            <a:r>
              <a:rPr lang="en-US" sz="2300" b="1" dirty="0" smtClean="0">
                <a:latin typeface="Cambria" pitchFamily="18" charset="0"/>
              </a:rPr>
              <a:t>“</a:t>
            </a:r>
            <a:r>
              <a:rPr lang="en-US" sz="2300" b="1" i="1" dirty="0" smtClean="0">
                <a:latin typeface="Cambria" pitchFamily="18" charset="0"/>
              </a:rPr>
              <a:t>The Diadem,” </a:t>
            </a:r>
            <a:r>
              <a:rPr lang="en-US" sz="2300" b="1" dirty="0" smtClean="0">
                <a:latin typeface="Cambria" pitchFamily="18" charset="0"/>
              </a:rPr>
              <a:t>its purpose was to “</a:t>
            </a:r>
            <a:r>
              <a:rPr lang="en-US" sz="2300" b="1" i="1" dirty="0" smtClean="0">
                <a:latin typeface="Cambria" pitchFamily="18" charset="0"/>
              </a:rPr>
              <a:t>hail the power of Jesus’ name</a:t>
            </a:r>
            <a:r>
              <a:rPr lang="en-US" sz="2300" b="1" dirty="0" smtClean="0">
                <a:latin typeface="Cambria" pitchFamily="18" charset="0"/>
              </a:rPr>
              <a:t>” and to “</a:t>
            </a:r>
            <a:r>
              <a:rPr lang="en-US" sz="2300" b="1" i="1" dirty="0" smtClean="0">
                <a:latin typeface="Cambria" pitchFamily="18" charset="0"/>
              </a:rPr>
              <a:t>crown Him Lord of all</a:t>
            </a:r>
            <a:r>
              <a:rPr lang="en-US" sz="2300" b="1" dirty="0" smtClean="0">
                <a:latin typeface="Cambria" pitchFamily="18" charset="0"/>
              </a:rPr>
              <a:t>.” </a:t>
            </a:r>
          </a:p>
          <a:p>
            <a:pPr indent="457200">
              <a:spcAft>
                <a:spcPts val="600"/>
              </a:spcAft>
            </a:pPr>
            <a:r>
              <a:rPr lang="en-US" sz="2300" b="1" dirty="0" smtClean="0">
                <a:latin typeface="Cambria" pitchFamily="18" charset="0"/>
              </a:rPr>
              <a:t>Packed with deep reverence for Christ and profound theological truth, the hymn focuses on Jesus unique person and work, underscoring the absolute sufficiency of Christ as Lord.  </a:t>
            </a:r>
            <a:r>
              <a:rPr lang="en-US" sz="2300" b="1" dirty="0" smtClean="0">
                <a:latin typeface="Cambria" pitchFamily="18" charset="0"/>
                <a:ea typeface="Cambria" panose="02040503050406030204" pitchFamily="18" charset="0"/>
              </a:rPr>
              <a:t>It is one of the single greatest statements in all of scripture regarding the </a:t>
            </a:r>
            <a:r>
              <a:rPr lang="en-US" sz="2300" b="1" i="1" dirty="0" smtClean="0">
                <a:effectLst>
                  <a:outerShdw blurRad="38100" dist="38100" dir="2700000" algn="tl">
                    <a:srgbClr val="000000">
                      <a:alpha val="43137"/>
                    </a:srgbClr>
                  </a:outerShdw>
                </a:effectLst>
                <a:latin typeface="Cambria" pitchFamily="18" charset="0"/>
                <a:ea typeface="Cambria" panose="02040503050406030204" pitchFamily="18" charset="0"/>
              </a:rPr>
              <a:t>authority</a:t>
            </a:r>
            <a:r>
              <a:rPr lang="en-US" sz="2300" b="1" dirty="0" smtClean="0">
                <a:latin typeface="Cambria" pitchFamily="18" charset="0"/>
                <a:ea typeface="Cambria" panose="02040503050406030204" pitchFamily="18" charset="0"/>
              </a:rPr>
              <a:t>, </a:t>
            </a:r>
            <a:r>
              <a:rPr lang="en-US" sz="2300" b="1" i="1" dirty="0" smtClean="0">
                <a:effectLst>
                  <a:outerShdw blurRad="38100" dist="38100" dir="2700000" algn="tl">
                    <a:srgbClr val="000000">
                      <a:alpha val="43137"/>
                    </a:srgbClr>
                  </a:outerShdw>
                </a:effectLst>
                <a:latin typeface="Cambria" pitchFamily="18" charset="0"/>
                <a:ea typeface="Cambria" panose="02040503050406030204" pitchFamily="18" charset="0"/>
              </a:rPr>
              <a:t>supremacy</a:t>
            </a:r>
            <a:r>
              <a:rPr lang="en-US" sz="2300" b="1" dirty="0" smtClean="0">
                <a:latin typeface="Cambria" pitchFamily="18" charset="0"/>
                <a:ea typeface="Cambria" panose="02040503050406030204" pitchFamily="18" charset="0"/>
              </a:rPr>
              <a:t>, </a:t>
            </a:r>
            <a:r>
              <a:rPr lang="en-US" sz="2300" b="1" i="1" dirty="0" smtClean="0">
                <a:effectLst>
                  <a:outerShdw blurRad="38100" dist="38100" dir="2700000" algn="tl">
                    <a:srgbClr val="000000">
                      <a:alpha val="43137"/>
                    </a:srgbClr>
                  </a:outerShdw>
                </a:effectLst>
                <a:latin typeface="Cambria" pitchFamily="18" charset="0"/>
                <a:ea typeface="Cambria" panose="02040503050406030204" pitchFamily="18" charset="0"/>
              </a:rPr>
              <a:t>headship</a:t>
            </a:r>
            <a:r>
              <a:rPr lang="en-US" sz="2300" b="1" dirty="0" smtClean="0">
                <a:latin typeface="Cambria" pitchFamily="18" charset="0"/>
                <a:ea typeface="Cambria" panose="02040503050406030204" pitchFamily="18" charset="0"/>
              </a:rPr>
              <a:t>, and s</a:t>
            </a:r>
            <a:r>
              <a:rPr lang="en-US" sz="2300" b="1" i="1" dirty="0" smtClean="0">
                <a:effectLst>
                  <a:outerShdw blurRad="38100" dist="38100" dir="2700000" algn="tl">
                    <a:srgbClr val="000000">
                      <a:alpha val="43137"/>
                    </a:srgbClr>
                  </a:outerShdw>
                </a:effectLst>
                <a:latin typeface="Cambria" pitchFamily="18" charset="0"/>
                <a:ea typeface="Cambria" panose="02040503050406030204" pitchFamily="18" charset="0"/>
              </a:rPr>
              <a:t>ufficiency</a:t>
            </a:r>
            <a:r>
              <a:rPr lang="en-US" sz="2300" b="1" dirty="0" smtClean="0">
                <a:latin typeface="Cambria" pitchFamily="18" charset="0"/>
                <a:ea typeface="Cambria" panose="02040503050406030204" pitchFamily="18" charset="0"/>
              </a:rPr>
              <a:t> of Jesus Christ.  </a:t>
            </a:r>
          </a:p>
          <a:p>
            <a:pPr indent="457200">
              <a:spcAft>
                <a:spcPts val="600"/>
              </a:spcAft>
            </a:pPr>
            <a:r>
              <a:rPr lang="en-US" sz="2300" b="1" dirty="0" smtClean="0">
                <a:latin typeface="Cambria" pitchFamily="18" charset="0"/>
                <a:ea typeface="Cambria" panose="02040503050406030204" pitchFamily="18" charset="0"/>
              </a:rPr>
              <a:t>For a church struggling with forms of false teachings that were shifting attention from the central truths of the Gospel of Christ toward mythical, mystical, and mysterious speculations, Paul used this memorable hymn to </a:t>
            </a:r>
            <a:r>
              <a:rPr lang="en-US" sz="2300" b="1" i="1" dirty="0" smtClean="0">
                <a:effectLst>
                  <a:outerShdw blurRad="38100" dist="38100" dir="2700000" algn="tl">
                    <a:srgbClr val="000000">
                      <a:alpha val="43137"/>
                    </a:srgbClr>
                  </a:outerShdw>
                </a:effectLst>
                <a:latin typeface="Cambria" pitchFamily="18" charset="0"/>
                <a:ea typeface="Cambria" panose="02040503050406030204" pitchFamily="18" charset="0"/>
              </a:rPr>
              <a:t>refocus</a:t>
            </a:r>
            <a:r>
              <a:rPr lang="en-US" sz="2300" b="1" dirty="0" smtClean="0">
                <a:latin typeface="Cambria" pitchFamily="18" charset="0"/>
                <a:ea typeface="Cambria" panose="02040503050406030204" pitchFamily="18" charset="0"/>
              </a:rPr>
              <a:t> all eyes on Jesus. </a:t>
            </a:r>
          </a:p>
        </p:txBody>
      </p:sp>
    </p:spTree>
    <p:extLst>
      <p:ext uri="{BB962C8B-B14F-4D97-AF65-F5344CB8AC3E}">
        <p14:creationId xmlns:p14="http://schemas.microsoft.com/office/powerpoint/2010/main" xmlns="" val="13198063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1000"/>
                                        <p:tgtEl>
                                          <p:spTgt spid="6">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1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10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81000" y="1295400"/>
            <a:ext cx="8382000" cy="5078313"/>
          </a:xfrm>
          <a:prstGeom prst="rect">
            <a:avLst/>
          </a:prstGeom>
          <a:gradFill>
            <a:gsLst>
              <a:gs pos="2000">
                <a:srgbClr val="5BD4FF"/>
              </a:gs>
              <a:gs pos="39999">
                <a:srgbClr val="85C2FF"/>
              </a:gs>
              <a:gs pos="70000">
                <a:srgbClr val="C4D6EB"/>
              </a:gs>
              <a:gs pos="100000">
                <a:srgbClr val="FFEBFA"/>
              </a:gs>
            </a:gsLst>
            <a:lin ang="2700000" scaled="1"/>
          </a:gra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400" b="1" i="1" baseline="30000" dirty="0">
                <a:latin typeface="Georgia" panose="02040502050405020303" pitchFamily="18" charset="0"/>
              </a:rPr>
              <a:t>15 </a:t>
            </a:r>
            <a:r>
              <a:rPr lang="en-US" sz="2400" b="1" i="1" dirty="0">
                <a:latin typeface="Georgia" panose="02040502050405020303" pitchFamily="18" charset="0"/>
              </a:rPr>
              <a:t>He</a:t>
            </a:r>
            <a:r>
              <a:rPr lang="en-US" sz="2400" i="1" dirty="0">
                <a:latin typeface="Georgia" panose="02040502050405020303" pitchFamily="18" charset="0"/>
              </a:rPr>
              <a:t> is the image of the invisible God, the firstborn over all creation.  </a:t>
            </a:r>
            <a:r>
              <a:rPr lang="en-US" sz="2400" b="1" i="1" baseline="30000" dirty="0">
                <a:latin typeface="Georgia" panose="02040502050405020303" pitchFamily="18" charset="0"/>
              </a:rPr>
              <a:t>16 </a:t>
            </a:r>
            <a:r>
              <a:rPr lang="en-US" sz="2400" i="1" dirty="0">
                <a:latin typeface="Georgia" panose="02040502050405020303" pitchFamily="18" charset="0"/>
              </a:rPr>
              <a:t>For by </a:t>
            </a:r>
            <a:r>
              <a:rPr lang="en-US" sz="2400" b="1" i="1" dirty="0">
                <a:latin typeface="Georgia" panose="02040502050405020303" pitchFamily="18" charset="0"/>
              </a:rPr>
              <a:t>Him</a:t>
            </a:r>
            <a:r>
              <a:rPr lang="en-US" sz="2400" i="1" dirty="0">
                <a:latin typeface="Georgia" panose="02040502050405020303" pitchFamily="18" charset="0"/>
              </a:rPr>
              <a:t> all things were created that are in heaven and that are on earth, visible and invisible, whether thrones, dominions, principalities, or powers.  All things were created through </a:t>
            </a:r>
            <a:r>
              <a:rPr lang="en-US" sz="2400" b="1" i="1" dirty="0">
                <a:latin typeface="Georgia" panose="02040502050405020303" pitchFamily="18" charset="0"/>
              </a:rPr>
              <a:t>Him</a:t>
            </a:r>
            <a:r>
              <a:rPr lang="en-US" sz="2400" i="1" dirty="0">
                <a:latin typeface="Georgia" panose="02040502050405020303" pitchFamily="18" charset="0"/>
              </a:rPr>
              <a:t> and for </a:t>
            </a:r>
            <a:r>
              <a:rPr lang="en-US" sz="2400" b="1" i="1" dirty="0">
                <a:latin typeface="Georgia" panose="02040502050405020303" pitchFamily="18" charset="0"/>
              </a:rPr>
              <a:t>Him</a:t>
            </a:r>
            <a:r>
              <a:rPr lang="en-US" sz="2400" i="1" dirty="0">
                <a:latin typeface="Georgia" panose="02040502050405020303" pitchFamily="18" charset="0"/>
              </a:rPr>
              <a:t>.  </a:t>
            </a:r>
            <a:r>
              <a:rPr lang="en-US" sz="2400" b="1" i="1" baseline="30000" dirty="0">
                <a:latin typeface="Georgia" panose="02040502050405020303" pitchFamily="18" charset="0"/>
              </a:rPr>
              <a:t>17 </a:t>
            </a:r>
            <a:r>
              <a:rPr lang="en-US" sz="2400" i="1" dirty="0">
                <a:latin typeface="Georgia" panose="02040502050405020303" pitchFamily="18" charset="0"/>
              </a:rPr>
              <a:t>And </a:t>
            </a:r>
            <a:r>
              <a:rPr lang="en-US" sz="2400" b="1" i="1" dirty="0">
                <a:latin typeface="Georgia" panose="02040502050405020303" pitchFamily="18" charset="0"/>
              </a:rPr>
              <a:t>He</a:t>
            </a:r>
            <a:r>
              <a:rPr lang="en-US" sz="2400" i="1" dirty="0">
                <a:latin typeface="Georgia" panose="02040502050405020303" pitchFamily="18" charset="0"/>
              </a:rPr>
              <a:t> is before all things, and in </a:t>
            </a:r>
            <a:r>
              <a:rPr lang="en-US" sz="2400" b="1" i="1" dirty="0">
                <a:latin typeface="Georgia" panose="02040502050405020303" pitchFamily="18" charset="0"/>
              </a:rPr>
              <a:t>Him</a:t>
            </a:r>
            <a:r>
              <a:rPr lang="en-US" sz="2400" i="1" dirty="0">
                <a:latin typeface="Georgia" panose="02040502050405020303" pitchFamily="18" charset="0"/>
              </a:rPr>
              <a:t>, all things consist.  </a:t>
            </a:r>
            <a:r>
              <a:rPr lang="en-US" sz="2400" b="1" i="1" baseline="30000" dirty="0">
                <a:latin typeface="Georgia" panose="02040502050405020303" pitchFamily="18" charset="0"/>
              </a:rPr>
              <a:t>18 </a:t>
            </a:r>
            <a:r>
              <a:rPr lang="en-US" sz="2400" i="1" dirty="0">
                <a:latin typeface="Georgia" panose="02040502050405020303" pitchFamily="18" charset="0"/>
              </a:rPr>
              <a:t>And </a:t>
            </a:r>
            <a:r>
              <a:rPr lang="en-US" sz="2400" b="1" i="1" dirty="0">
                <a:latin typeface="Georgia" panose="02040502050405020303" pitchFamily="18" charset="0"/>
              </a:rPr>
              <a:t>He</a:t>
            </a:r>
            <a:r>
              <a:rPr lang="en-US" sz="2400" i="1" dirty="0">
                <a:latin typeface="Georgia" panose="02040502050405020303" pitchFamily="18" charset="0"/>
              </a:rPr>
              <a:t> is the head of the body, the church, who is the beginning, the firstborn from the dead, that in all things </a:t>
            </a:r>
            <a:r>
              <a:rPr lang="en-US" sz="2400" b="1" i="1" dirty="0">
                <a:latin typeface="Georgia" panose="02040502050405020303" pitchFamily="18" charset="0"/>
              </a:rPr>
              <a:t>He</a:t>
            </a:r>
            <a:r>
              <a:rPr lang="en-US" sz="2400" i="1" dirty="0">
                <a:latin typeface="Georgia" panose="02040502050405020303" pitchFamily="18" charset="0"/>
              </a:rPr>
              <a:t> may have the preeminence.  </a:t>
            </a:r>
            <a:r>
              <a:rPr lang="en-US" sz="2400" b="1" i="1" baseline="30000" dirty="0">
                <a:latin typeface="Georgia" panose="02040502050405020303" pitchFamily="18" charset="0"/>
              </a:rPr>
              <a:t>19 </a:t>
            </a:r>
            <a:r>
              <a:rPr lang="en-US" sz="2400" i="1" dirty="0">
                <a:latin typeface="Georgia" panose="02040502050405020303" pitchFamily="18" charset="0"/>
              </a:rPr>
              <a:t>For it pleased the Father that in </a:t>
            </a:r>
            <a:r>
              <a:rPr lang="en-US" sz="2400" b="1" i="1" dirty="0">
                <a:latin typeface="Georgia" panose="02040502050405020303" pitchFamily="18" charset="0"/>
              </a:rPr>
              <a:t>Him</a:t>
            </a:r>
            <a:r>
              <a:rPr lang="en-US" sz="2400" i="1" dirty="0">
                <a:latin typeface="Georgia" panose="02040502050405020303" pitchFamily="18" charset="0"/>
              </a:rPr>
              <a:t> all the fullness should dwell, </a:t>
            </a:r>
            <a:r>
              <a:rPr lang="en-US" sz="2400" b="1" i="1" baseline="30000" dirty="0">
                <a:latin typeface="Georgia" panose="02040502050405020303" pitchFamily="18" charset="0"/>
              </a:rPr>
              <a:t>20 </a:t>
            </a:r>
            <a:r>
              <a:rPr lang="en-US" sz="2400" i="1" dirty="0">
                <a:latin typeface="Georgia" panose="02040502050405020303" pitchFamily="18" charset="0"/>
              </a:rPr>
              <a:t>and by </a:t>
            </a:r>
            <a:r>
              <a:rPr lang="en-US" sz="2400" b="1" i="1" dirty="0">
                <a:latin typeface="Georgia" panose="02040502050405020303" pitchFamily="18" charset="0"/>
              </a:rPr>
              <a:t>Him</a:t>
            </a:r>
            <a:r>
              <a:rPr lang="en-US" sz="2400" i="1" dirty="0">
                <a:latin typeface="Georgia" panose="02040502050405020303" pitchFamily="18" charset="0"/>
              </a:rPr>
              <a:t> to reconcile all things to </a:t>
            </a:r>
            <a:r>
              <a:rPr lang="en-US" sz="2400" b="1" i="1" dirty="0">
                <a:latin typeface="Georgia" panose="02040502050405020303" pitchFamily="18" charset="0"/>
              </a:rPr>
              <a:t>Himself</a:t>
            </a:r>
            <a:r>
              <a:rPr lang="en-US" sz="2400" i="1" dirty="0">
                <a:latin typeface="Georgia" panose="02040502050405020303" pitchFamily="18" charset="0"/>
              </a:rPr>
              <a:t>, by </a:t>
            </a:r>
            <a:r>
              <a:rPr lang="en-US" sz="2400" b="1" i="1" dirty="0">
                <a:latin typeface="Georgia" panose="02040502050405020303" pitchFamily="18" charset="0"/>
              </a:rPr>
              <a:t>Him</a:t>
            </a:r>
            <a:r>
              <a:rPr lang="en-US" sz="2400" i="1" dirty="0">
                <a:latin typeface="Georgia" panose="02040502050405020303" pitchFamily="18" charset="0"/>
              </a:rPr>
              <a:t>, whether things on earth or things in heaven, having made peace through the blood of </a:t>
            </a:r>
            <a:r>
              <a:rPr lang="en-US" sz="2400" dirty="0">
                <a:latin typeface="Georgia" panose="02040502050405020303" pitchFamily="18" charset="0"/>
              </a:rPr>
              <a:t>His</a:t>
            </a:r>
            <a:r>
              <a:rPr lang="en-US" sz="2400" i="1" dirty="0">
                <a:latin typeface="Georgia" panose="02040502050405020303" pitchFamily="18" charset="0"/>
              </a:rPr>
              <a:t> cross.</a:t>
            </a:r>
          </a:p>
        </p:txBody>
      </p:sp>
    </p:spTree>
    <p:extLst>
      <p:ext uri="{BB962C8B-B14F-4D97-AF65-F5344CB8AC3E}">
        <p14:creationId xmlns:p14="http://schemas.microsoft.com/office/powerpoint/2010/main" xmlns="" val="263924120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06500"/>
            <a:ext cx="8686800" cy="5447645"/>
          </a:xfrm>
          <a:prstGeom prst="rect">
            <a:avLst/>
          </a:prstGeom>
          <a:noFill/>
          <a:effectLst/>
        </p:spPr>
        <p:txBody>
          <a:bodyPr wrap="square" rtlCol="0">
            <a:spAutoFit/>
          </a:bodyPr>
          <a:lstStyle/>
          <a:p>
            <a:pPr indent="457200">
              <a:spcAft>
                <a:spcPts val="1200"/>
              </a:spcAft>
            </a:pPr>
            <a:r>
              <a:rPr lang="en-US" sz="2400" b="1" i="1" dirty="0" smtClean="0">
                <a:latin typeface="Cambria" pitchFamily="18" charset="0"/>
              </a:rPr>
              <a:t>Swindoll</a:t>
            </a:r>
            <a:r>
              <a:rPr lang="en-US" sz="2400" b="1" dirty="0" smtClean="0">
                <a:latin typeface="Cambria" pitchFamily="18" charset="0"/>
              </a:rPr>
              <a:t> draws our attention to how often, in verses       15-20, Paul used the pronouns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He</a:t>
            </a:r>
            <a:r>
              <a:rPr lang="en-US" sz="2400" b="1" i="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Him</a:t>
            </a:r>
            <a:r>
              <a:rPr lang="en-US" sz="2400" b="1" i="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Himself</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to</a:t>
            </a:r>
            <a:r>
              <a:rPr lang="en-US" sz="2400" b="1" dirty="0" smtClean="0">
                <a:latin typeface="Cambria" pitchFamily="18" charset="0"/>
              </a:rPr>
              <a:t> emphasize that Christ is the center and the source of everything.  In this hymn Paul highlights </a:t>
            </a:r>
            <a:r>
              <a:rPr lang="en-US" sz="2400" b="1" i="1" u="sng" dirty="0" smtClean="0">
                <a:effectLst>
                  <a:outerShdw blurRad="38100" dist="38100" dir="2700000" algn="tl">
                    <a:srgbClr val="000000">
                      <a:alpha val="43137"/>
                    </a:srgbClr>
                  </a:outerShdw>
                </a:effectLst>
                <a:latin typeface="Cambria" pitchFamily="18" charset="0"/>
              </a:rPr>
              <a:t>six</a:t>
            </a:r>
            <a:r>
              <a:rPr lang="en-US" sz="2400" b="1" dirty="0" smtClean="0">
                <a:effectLst>
                  <a:outerShdw blurRad="38100" dist="38100" dir="2700000" algn="tl">
                    <a:srgbClr val="000000">
                      <a:alpha val="43137"/>
                    </a:srgbClr>
                  </a:outerShdw>
                </a:effectLst>
                <a:latin typeface="Cambria" pitchFamily="18" charset="0"/>
              </a:rPr>
              <a:t> </a:t>
            </a:r>
            <a:r>
              <a:rPr lang="en-US" sz="2400" b="1" i="1" u="sng" dirty="0" smtClean="0">
                <a:effectLst>
                  <a:outerShdw blurRad="38100" dist="38100" dir="2700000" algn="tl">
                    <a:srgbClr val="000000">
                      <a:alpha val="43137"/>
                    </a:srgbClr>
                  </a:outerShdw>
                </a:effectLst>
                <a:latin typeface="Cambria" pitchFamily="18" charset="0"/>
              </a:rPr>
              <a:t>realms</a:t>
            </a:r>
            <a:r>
              <a:rPr lang="en-US" sz="2400" b="1" dirty="0" smtClean="0">
                <a:effectLst>
                  <a:outerShdw blurRad="38100" dist="38100" dir="2700000" algn="tl">
                    <a:srgbClr val="000000">
                      <a:alpha val="43137"/>
                    </a:srgbClr>
                  </a:outerShdw>
                </a:effectLst>
                <a:latin typeface="Cambria" pitchFamily="18" charset="0"/>
              </a:rPr>
              <a:t> </a:t>
            </a:r>
            <a:r>
              <a:rPr lang="en-US" sz="2400" b="1" dirty="0" smtClean="0">
                <a:latin typeface="Cambria" pitchFamily="18" charset="0"/>
              </a:rPr>
              <a:t>in which Christ is absolutely supreme</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t>
            </a:r>
          </a:p>
          <a:p>
            <a:pPr marL="548640" indent="-274320">
              <a:spcAft>
                <a:spcPts val="1200"/>
              </a:spcAft>
              <a:buFont typeface="Arial" pitchFamily="34" charset="0"/>
              <a:buChar char="•"/>
            </a:pPr>
            <a:r>
              <a:rPr lang="en-US" sz="2400" b="1" dirty="0" smtClean="0">
                <a:latin typeface="Cambria" pitchFamily="18" charset="0"/>
              </a:rPr>
              <a:t>Christ is supreme in eternity (1:15, 17). </a:t>
            </a:r>
          </a:p>
          <a:p>
            <a:pPr marL="548640" indent="-274320">
              <a:spcAft>
                <a:spcPts val="1200"/>
              </a:spcAft>
              <a:buFont typeface="Arial" pitchFamily="34" charset="0"/>
              <a:buChar char="•"/>
            </a:pPr>
            <a:r>
              <a:rPr lang="en-US" sz="2400" b="1" dirty="0" smtClean="0">
                <a:latin typeface="Cambria" pitchFamily="18" charset="0"/>
              </a:rPr>
              <a:t>Christ is supreme in creation (1:15-17). </a:t>
            </a:r>
          </a:p>
          <a:p>
            <a:pPr marL="548640" indent="-274320">
              <a:spcAft>
                <a:spcPts val="1200"/>
              </a:spcAft>
              <a:buFont typeface="Arial" pitchFamily="34" charset="0"/>
              <a:buChar char="•"/>
            </a:pPr>
            <a:r>
              <a:rPr lang="en-US" sz="2400" b="1" dirty="0" smtClean="0">
                <a:latin typeface="Cambria" pitchFamily="18" charset="0"/>
              </a:rPr>
              <a:t>Christ is supreme in the church (1:18). </a:t>
            </a:r>
          </a:p>
          <a:p>
            <a:pPr marL="548640" indent="-274320">
              <a:spcAft>
                <a:spcPts val="1200"/>
              </a:spcAft>
              <a:buFont typeface="Arial" pitchFamily="34" charset="0"/>
              <a:buChar char="•"/>
            </a:pPr>
            <a:r>
              <a:rPr lang="en-US" sz="2400" b="1" dirty="0" smtClean="0">
                <a:latin typeface="Cambria" pitchFamily="18" charset="0"/>
              </a:rPr>
              <a:t>Christ is supreme in resurrection (1:18). </a:t>
            </a:r>
          </a:p>
          <a:p>
            <a:pPr marL="548640" indent="-274320">
              <a:spcAft>
                <a:spcPts val="1200"/>
              </a:spcAft>
              <a:buFont typeface="Arial" pitchFamily="34" charset="0"/>
              <a:buChar char="•"/>
            </a:pPr>
            <a:r>
              <a:rPr lang="en-US" sz="2400" b="1" dirty="0" smtClean="0">
                <a:latin typeface="Cambria" pitchFamily="18" charset="0"/>
              </a:rPr>
              <a:t>Christ is supreme in redemption (1:19-20). </a:t>
            </a:r>
          </a:p>
          <a:p>
            <a:pPr marL="548640" indent="-274320">
              <a:spcAft>
                <a:spcPts val="1200"/>
              </a:spcAft>
              <a:buFont typeface="Arial" pitchFamily="34" charset="0"/>
              <a:buChar char="•"/>
            </a:pPr>
            <a:r>
              <a:rPr lang="en-US" sz="2400" b="1" dirty="0" smtClean="0">
                <a:latin typeface="Cambria" pitchFamily="18" charset="0"/>
              </a:rPr>
              <a:t>Christ is supreme in everything (1:18). </a:t>
            </a:r>
            <a:br>
              <a:rPr lang="en-US" sz="2400" b="1" dirty="0" smtClean="0">
                <a:latin typeface="Cambria" pitchFamily="18" charset="0"/>
              </a:rPr>
            </a:br>
            <a:endParaRPr lang="en-US" sz="2400" b="1" dirty="0" smtClean="0">
              <a:latin typeface="Cambria" pitchFamily="18" charset="0"/>
            </a:endParaRPr>
          </a:p>
        </p:txBody>
      </p:sp>
    </p:spTree>
    <p:extLst>
      <p:ext uri="{BB962C8B-B14F-4D97-AF65-F5344CB8AC3E}">
        <p14:creationId xmlns:p14="http://schemas.microsoft.com/office/powerpoint/2010/main" xmlns="" val="35199161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1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10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152400"/>
            <a:ext cx="8686800" cy="914400"/>
          </a:xfrm>
          <a:solidFill>
            <a:srgbClr val="00B0F0"/>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Colossians 1:15 - 20 </a:t>
            </a:r>
            <a:endParaRPr lang="en-US" dirty="0" smtClean="0">
              <a:solidFill>
                <a:srgbClr val="F1EC2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219200"/>
            <a:ext cx="8686800" cy="5355312"/>
          </a:xfrm>
          <a:prstGeom prst="rect">
            <a:avLst/>
          </a:prstGeom>
          <a:noFill/>
          <a:effectLst/>
        </p:spPr>
        <p:txBody>
          <a:bodyPr wrap="square" rtlCol="0">
            <a:spAutoFit/>
          </a:bodyPr>
          <a:lstStyle/>
          <a:p>
            <a:pPr>
              <a:spcAft>
                <a:spcPts val="1200"/>
              </a:spcAft>
            </a:pPr>
            <a:r>
              <a:rPr lang="en-US" sz="2400" b="1" dirty="0" smtClean="0">
                <a:effectLst>
                  <a:outerShdw blurRad="38100" dist="38100" dir="2700000" algn="tl">
                    <a:srgbClr val="000000">
                      <a:alpha val="43137"/>
                    </a:srgbClr>
                  </a:outerShdw>
                </a:effectLst>
                <a:latin typeface="Cambria" pitchFamily="18" charset="0"/>
              </a:rPr>
              <a:t>       First </a:t>
            </a:r>
            <a:r>
              <a:rPr lang="en-US" sz="2400" b="1" dirty="0" smtClean="0">
                <a:latin typeface="Cambria" pitchFamily="18" charset="0"/>
              </a:rPr>
              <a:t>– “Christ </a:t>
            </a:r>
            <a:r>
              <a:rPr lang="en-US" sz="2400" b="1" dirty="0">
                <a:latin typeface="Cambria" pitchFamily="18" charset="0"/>
              </a:rPr>
              <a:t>is supreme in </a:t>
            </a:r>
            <a:r>
              <a:rPr lang="en-US" sz="2400" b="1" dirty="0" smtClean="0">
                <a:latin typeface="Cambria" pitchFamily="18" charset="0"/>
              </a:rPr>
              <a:t>eternity” </a:t>
            </a:r>
            <a:r>
              <a:rPr lang="en-US" sz="2400" b="1" dirty="0">
                <a:latin typeface="Cambria" pitchFamily="18" charset="0"/>
              </a:rPr>
              <a:t>(1:15, 17</a:t>
            </a:r>
            <a:r>
              <a:rPr lang="en-US" sz="2400" b="1" dirty="0" smtClean="0">
                <a:latin typeface="Cambria" pitchFamily="18" charset="0"/>
              </a:rPr>
              <a:t>) </a:t>
            </a:r>
            <a:endParaRPr lang="en-US" sz="2400" b="1" dirty="0">
              <a:latin typeface="Cambria" pitchFamily="18" charset="0"/>
            </a:endParaRPr>
          </a:p>
          <a:p>
            <a:pPr>
              <a:spcAft>
                <a:spcPts val="1200"/>
              </a:spcAft>
            </a:pPr>
            <a:r>
              <a:rPr lang="en-US" sz="2400" b="1" dirty="0" smtClean="0">
                <a:latin typeface="Cambria" pitchFamily="18" charset="0"/>
              </a:rPr>
              <a:t>Here Paul establishes Christ’s eternal relationship with the Father, affirming that God the Son is “the image of the invisible God” (1:15).  </a:t>
            </a:r>
          </a:p>
          <a:p>
            <a:pPr>
              <a:spcAft>
                <a:spcPts val="1200"/>
              </a:spcAft>
            </a:pPr>
            <a:r>
              <a:rPr lang="en-US" sz="2400" b="1" dirty="0" smtClean="0">
                <a:latin typeface="Cambria" pitchFamily="18" charset="0"/>
              </a:rPr>
              <a:t>God, who is by nature utterly transcendent and unable to be looked at by finite morals, has made known His </a:t>
            </a:r>
            <a:r>
              <a:rPr lang="en-US" sz="2400" b="1" i="1" dirty="0" smtClean="0">
                <a:latin typeface="Cambria" pitchFamily="18" charset="0"/>
              </a:rPr>
              <a:t>attributes</a:t>
            </a:r>
            <a:r>
              <a:rPr lang="en-US" sz="2400" b="1" dirty="0" smtClean="0">
                <a:latin typeface="Cambria" pitchFamily="18" charset="0"/>
              </a:rPr>
              <a:t>, </a:t>
            </a:r>
            <a:r>
              <a:rPr lang="en-US" sz="2400" b="1" i="1" dirty="0" smtClean="0">
                <a:latin typeface="Cambria" pitchFamily="18" charset="0"/>
              </a:rPr>
              <a:t>character</a:t>
            </a:r>
            <a:r>
              <a:rPr lang="en-US" sz="2400" b="1" dirty="0" smtClean="0">
                <a:latin typeface="Cambria" pitchFamily="18" charset="0"/>
              </a:rPr>
              <a:t>, </a:t>
            </a:r>
            <a:r>
              <a:rPr lang="en-US" sz="2400" b="1" i="1" dirty="0" smtClean="0">
                <a:latin typeface="Cambria" pitchFamily="18" charset="0"/>
              </a:rPr>
              <a:t>power</a:t>
            </a:r>
            <a:r>
              <a:rPr lang="en-US" sz="2400" b="1" dirty="0" smtClean="0">
                <a:latin typeface="Cambria" pitchFamily="18" charset="0"/>
              </a:rPr>
              <a:t>, </a:t>
            </a:r>
            <a:r>
              <a:rPr lang="en-US" sz="2400" b="1" i="1" dirty="0" smtClean="0">
                <a:latin typeface="Cambria" pitchFamily="18" charset="0"/>
              </a:rPr>
              <a:t>will</a:t>
            </a:r>
            <a:r>
              <a:rPr lang="en-US" sz="2400" b="1" dirty="0" smtClean="0">
                <a:latin typeface="Cambria" pitchFamily="18" charset="0"/>
              </a:rPr>
              <a:t> and </a:t>
            </a:r>
            <a:r>
              <a:rPr lang="en-US" sz="2400" b="1" i="1" dirty="0" smtClean="0">
                <a:latin typeface="Cambria" pitchFamily="18" charset="0"/>
              </a:rPr>
              <a:t>works</a:t>
            </a:r>
            <a:r>
              <a:rPr lang="en-US" sz="2400" b="1" dirty="0" smtClean="0">
                <a:latin typeface="Cambria" pitchFamily="18" charset="0"/>
              </a:rPr>
              <a:t> through His Son.  Hebrews 1:3 says it like this:  “</a:t>
            </a:r>
            <a:r>
              <a:rPr lang="en-US" sz="2400" b="1" i="1" dirty="0" smtClean="0">
                <a:effectLst>
                  <a:outerShdw blurRad="38100" dist="38100" dir="2700000" algn="tl">
                    <a:srgbClr val="000000">
                      <a:alpha val="43137"/>
                    </a:srgbClr>
                  </a:outerShdw>
                </a:effectLst>
                <a:latin typeface="Cambria" pitchFamily="18" charset="0"/>
              </a:rPr>
              <a:t>He  is the radiance of His glory and the exact representation of His nature</a:t>
            </a:r>
            <a:r>
              <a:rPr lang="en-US" sz="2400" b="1" i="1" dirty="0" smtClean="0">
                <a:latin typeface="Cambria" pitchFamily="18" charset="0"/>
              </a:rPr>
              <a:t>.” (NASB)  </a:t>
            </a:r>
          </a:p>
          <a:p>
            <a:pPr>
              <a:spcAft>
                <a:spcPts val="1200"/>
              </a:spcAft>
            </a:pPr>
            <a:r>
              <a:rPr lang="en-US" sz="2400" b="1" dirty="0" smtClean="0">
                <a:latin typeface="Cambria" pitchFamily="18" charset="0"/>
              </a:rPr>
              <a:t>In this passage the word translated “</a:t>
            </a:r>
            <a:r>
              <a:rPr lang="en-US" sz="2400" b="1" i="1" dirty="0" smtClean="0">
                <a:effectLst>
                  <a:outerShdw blurRad="38100" dist="38100" dir="2700000" algn="tl">
                    <a:srgbClr val="000000">
                      <a:alpha val="43137"/>
                    </a:srgbClr>
                  </a:outerShdw>
                </a:effectLst>
                <a:latin typeface="Cambria" pitchFamily="18" charset="0"/>
              </a:rPr>
              <a:t>exact representation</a:t>
            </a:r>
            <a:r>
              <a:rPr lang="en-US" sz="2400" b="1" dirty="0" smtClean="0">
                <a:latin typeface="Cambria" pitchFamily="18" charset="0"/>
              </a:rPr>
              <a:t>” is a term used in reference to “an engraved character or impress made by a die or seal,” like the minted impression on coins.  </a:t>
            </a:r>
          </a:p>
        </p:txBody>
      </p:sp>
    </p:spTree>
    <p:extLst>
      <p:ext uri="{BB962C8B-B14F-4D97-AF65-F5344CB8AC3E}">
        <p14:creationId xmlns:p14="http://schemas.microsoft.com/office/powerpoint/2010/main" xmlns="" val="285548523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1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29044</TotalTime>
  <Words>3696</Words>
  <Application>Microsoft Office PowerPoint</Application>
  <PresentationFormat>On-screen Show (4:3)</PresentationFormat>
  <Paragraphs>252</Paragraphs>
  <Slides>37</Slides>
  <Notes>32</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Trek</vt:lpstr>
      <vt:lpstr>1_Trek</vt:lpstr>
      <vt:lpstr>Slide 1</vt:lpstr>
      <vt:lpstr>Slide 2</vt:lpstr>
      <vt:lpstr>Colossians Chapter Overview</vt:lpstr>
      <vt:lpstr>Colossians Chapter Overview</vt:lpstr>
      <vt:lpstr>Slide 5</vt:lpstr>
      <vt:lpstr>Colossians Lesson Overview</vt:lpstr>
      <vt:lpstr>Colossians 1:15 - 20 </vt:lpstr>
      <vt:lpstr>Colossians 1:15 - 20 </vt:lpstr>
      <vt:lpstr>Colossians 1:15 - 20 </vt:lpstr>
      <vt:lpstr>Colossians 1:15 - 20 </vt:lpstr>
      <vt:lpstr>Colossians 1:15 - 20 </vt:lpstr>
      <vt:lpstr>Colossians 1:15 - 20 </vt:lpstr>
      <vt:lpstr>Colossians 1:15 - 20 </vt:lpstr>
      <vt:lpstr>Colossians 1:15 - 20 </vt:lpstr>
      <vt:lpstr>Colossians 1:15 - 20 </vt:lpstr>
      <vt:lpstr>Colossians 1:15 - 20 </vt:lpstr>
      <vt:lpstr>Colossians 1:15 - 20 </vt:lpstr>
      <vt:lpstr>Colossians 1:15 - 20 </vt:lpstr>
      <vt:lpstr>Colossians 1:15 - 20 </vt:lpstr>
      <vt:lpstr>Colossians 1:15 - 20 </vt:lpstr>
      <vt:lpstr>Colossians 1:15 - 20 </vt:lpstr>
      <vt:lpstr>Colossians 1:15 - 20 </vt:lpstr>
      <vt:lpstr>Colossians 1:15 - 20 </vt:lpstr>
      <vt:lpstr>Colossians 1:21 - 23 </vt:lpstr>
      <vt:lpstr>Colossians 1:21 - 23 </vt:lpstr>
      <vt:lpstr>Colossians 1:21 - 23 </vt:lpstr>
      <vt:lpstr>Colossians 1:21 - 23 </vt:lpstr>
      <vt:lpstr>Colossians 1:21 - 23 </vt:lpstr>
      <vt:lpstr>Slide 29</vt:lpstr>
      <vt:lpstr>Colossians    Application</vt:lpstr>
      <vt:lpstr>Colossians    Application</vt:lpstr>
      <vt:lpstr>Colossians    Application</vt:lpstr>
      <vt:lpstr>Colossians    Application</vt:lpstr>
      <vt:lpstr>Colossians    Application</vt:lpstr>
      <vt:lpstr>Slide 35</vt:lpstr>
      <vt:lpstr>Slide 36</vt:lpstr>
      <vt:lpstr>Slide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6260</cp:revision>
  <dcterms:created xsi:type="dcterms:W3CDTF">2016-10-08T19:35:00Z</dcterms:created>
  <dcterms:modified xsi:type="dcterms:W3CDTF">2023-01-24T02:54:39Z</dcterms:modified>
</cp:coreProperties>
</file>